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sldIdLst>
    <p:sldId id="398" r:id="rId2"/>
    <p:sldId id="409" r:id="rId3"/>
    <p:sldId id="421" r:id="rId4"/>
    <p:sldId id="408" r:id="rId5"/>
    <p:sldId id="399" r:id="rId6"/>
    <p:sldId id="454" r:id="rId7"/>
    <p:sldId id="437" r:id="rId8"/>
    <p:sldId id="439" r:id="rId9"/>
    <p:sldId id="459" r:id="rId10"/>
    <p:sldId id="438" r:id="rId11"/>
    <p:sldId id="458" r:id="rId12"/>
    <p:sldId id="440" r:id="rId13"/>
    <p:sldId id="445" r:id="rId14"/>
    <p:sldId id="414" r:id="rId15"/>
    <p:sldId id="422" r:id="rId16"/>
    <p:sldId id="401" r:id="rId17"/>
    <p:sldId id="402" r:id="rId18"/>
    <p:sldId id="455" r:id="rId19"/>
    <p:sldId id="404" r:id="rId20"/>
    <p:sldId id="423" r:id="rId21"/>
    <p:sldId id="463" r:id="rId22"/>
    <p:sldId id="424" r:id="rId23"/>
    <p:sldId id="461" r:id="rId24"/>
    <p:sldId id="441" r:id="rId25"/>
    <p:sldId id="444" r:id="rId26"/>
    <p:sldId id="452" r:id="rId27"/>
    <p:sldId id="446" r:id="rId28"/>
    <p:sldId id="456" r:id="rId29"/>
    <p:sldId id="462" r:id="rId30"/>
    <p:sldId id="434" r:id="rId31"/>
    <p:sldId id="428" r:id="rId32"/>
    <p:sldId id="460" r:id="rId33"/>
    <p:sldId id="417" r:id="rId34"/>
    <p:sldId id="431" r:id="rId35"/>
    <p:sldId id="453" r:id="rId36"/>
    <p:sldId id="448" r:id="rId37"/>
    <p:sldId id="450" r:id="rId38"/>
    <p:sldId id="427" r:id="rId39"/>
    <p:sldId id="429" r:id="rId40"/>
    <p:sldId id="418" r:id="rId41"/>
    <p:sldId id="420" r:id="rId42"/>
    <p:sldId id="432" r:id="rId43"/>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0000"/>
    <a:srgbClr val="F3D60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3519" autoAdjust="0"/>
  </p:normalViewPr>
  <p:slideViewPr>
    <p:cSldViewPr>
      <p:cViewPr varScale="1">
        <p:scale>
          <a:sx n="111" d="100"/>
          <a:sy n="111" d="100"/>
        </p:scale>
        <p:origin x="1572" y="114"/>
      </p:cViewPr>
      <p:guideLst>
        <p:guide orient="horz" pos="2304"/>
        <p:guide pos="2880"/>
      </p:guideLst>
    </p:cSldViewPr>
  </p:slideViewPr>
  <p:outlineViewPr>
    <p:cViewPr>
      <p:scale>
        <a:sx n="33" d="100"/>
        <a:sy n="33" d="100"/>
      </p:scale>
      <p:origin x="0" y="1047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1"/>
            <a:ext cx="3005138" cy="449263"/>
          </a:xfrm>
          <a:prstGeom prst="rect">
            <a:avLst/>
          </a:prstGeom>
          <a:noFill/>
          <a:ln w="9525">
            <a:noFill/>
            <a:miter lim="800000"/>
            <a:headEnd/>
            <a:tailEnd/>
          </a:ln>
          <a:effectLst/>
        </p:spPr>
        <p:txBody>
          <a:bodyPr vert="horz" wrap="square" lIns="88989" tIns="44494" rIns="88989" bIns="44494" numCol="1" anchor="t" anchorCtr="0" compatLnSpc="1">
            <a:prstTxWarp prst="textNoShape">
              <a:avLst/>
            </a:prstTxWarp>
          </a:bodyPr>
          <a:lstStyle>
            <a:lvl1pPr defTabSz="891129" eaLnBrk="0" hangingPunct="0">
              <a:defRPr sz="1200"/>
            </a:lvl1pPr>
          </a:lstStyle>
          <a:p>
            <a:pPr>
              <a:defRPr/>
            </a:pPr>
            <a:endParaRPr lang="en-US" dirty="0"/>
          </a:p>
        </p:txBody>
      </p:sp>
      <p:sp>
        <p:nvSpPr>
          <p:cNvPr id="25603" name="Rectangle 3"/>
          <p:cNvSpPr>
            <a:spLocks noGrp="1" noChangeArrowheads="1"/>
          </p:cNvSpPr>
          <p:nvPr>
            <p:ph type="dt" idx="1"/>
          </p:nvPr>
        </p:nvSpPr>
        <p:spPr bwMode="auto">
          <a:xfrm>
            <a:off x="3983039" y="1"/>
            <a:ext cx="3003550" cy="449263"/>
          </a:xfrm>
          <a:prstGeom prst="rect">
            <a:avLst/>
          </a:prstGeom>
          <a:noFill/>
          <a:ln w="9525">
            <a:noFill/>
            <a:miter lim="800000"/>
            <a:headEnd/>
            <a:tailEnd/>
          </a:ln>
          <a:effectLst/>
        </p:spPr>
        <p:txBody>
          <a:bodyPr vert="horz" wrap="square" lIns="88989" tIns="44494" rIns="88989" bIns="44494" numCol="1" anchor="t" anchorCtr="0" compatLnSpc="1">
            <a:prstTxWarp prst="textNoShape">
              <a:avLst/>
            </a:prstTxWarp>
          </a:bodyPr>
          <a:lstStyle>
            <a:lvl1pPr algn="r" defTabSz="891129" eaLnBrk="0" hangingPunct="0">
              <a:defRPr sz="1200"/>
            </a:lvl1pPr>
          </a:lstStyle>
          <a:p>
            <a:pPr>
              <a:defRPr/>
            </a:pPr>
            <a:endParaRPr lang="en-US" dirty="0"/>
          </a:p>
        </p:txBody>
      </p:sp>
      <p:sp>
        <p:nvSpPr>
          <p:cNvPr id="37892" name="Rectangle 4"/>
          <p:cNvSpPr>
            <a:spLocks noGrp="1" noRot="1" noChangeAspect="1" noChangeArrowheads="1" noTextEdit="1"/>
          </p:cNvSpPr>
          <p:nvPr>
            <p:ph type="sldImg" idx="2"/>
          </p:nvPr>
        </p:nvSpPr>
        <p:spPr bwMode="auto">
          <a:xfrm>
            <a:off x="1184275" y="673100"/>
            <a:ext cx="4692650" cy="3519488"/>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900114" y="4419600"/>
            <a:ext cx="5183187" cy="4191000"/>
          </a:xfrm>
          <a:prstGeom prst="rect">
            <a:avLst/>
          </a:prstGeom>
          <a:noFill/>
          <a:ln w="9525">
            <a:noFill/>
            <a:miter lim="800000"/>
            <a:headEnd/>
            <a:tailEnd/>
          </a:ln>
          <a:effectLst/>
        </p:spPr>
        <p:txBody>
          <a:bodyPr vert="horz" wrap="square" lIns="88989" tIns="44494" rIns="88989" bIns="4449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5606" name="Rectangle 6"/>
          <p:cNvSpPr>
            <a:spLocks noGrp="1" noChangeArrowheads="1"/>
          </p:cNvSpPr>
          <p:nvPr>
            <p:ph type="ftr" sz="quarter" idx="4"/>
          </p:nvPr>
        </p:nvSpPr>
        <p:spPr bwMode="auto">
          <a:xfrm>
            <a:off x="0" y="8836026"/>
            <a:ext cx="3005138" cy="447675"/>
          </a:xfrm>
          <a:prstGeom prst="rect">
            <a:avLst/>
          </a:prstGeom>
          <a:noFill/>
          <a:ln w="9525">
            <a:noFill/>
            <a:miter lim="800000"/>
            <a:headEnd/>
            <a:tailEnd/>
          </a:ln>
          <a:effectLst/>
        </p:spPr>
        <p:txBody>
          <a:bodyPr vert="horz" wrap="square" lIns="88989" tIns="44494" rIns="88989" bIns="44494" numCol="1" anchor="b" anchorCtr="0" compatLnSpc="1">
            <a:prstTxWarp prst="textNoShape">
              <a:avLst/>
            </a:prstTxWarp>
          </a:bodyPr>
          <a:lstStyle>
            <a:lvl1pPr defTabSz="891129" eaLnBrk="0" hangingPunct="0">
              <a:defRPr sz="1200"/>
            </a:lvl1pPr>
          </a:lstStyle>
          <a:p>
            <a:pPr>
              <a:defRPr/>
            </a:pPr>
            <a:endParaRPr lang="en-US" dirty="0"/>
          </a:p>
        </p:txBody>
      </p:sp>
      <p:sp>
        <p:nvSpPr>
          <p:cNvPr id="25607" name="Rectangle 7"/>
          <p:cNvSpPr>
            <a:spLocks noGrp="1" noChangeArrowheads="1"/>
          </p:cNvSpPr>
          <p:nvPr>
            <p:ph type="sldNum" sz="quarter" idx="5"/>
          </p:nvPr>
        </p:nvSpPr>
        <p:spPr bwMode="auto">
          <a:xfrm>
            <a:off x="3983039" y="8836026"/>
            <a:ext cx="3003550" cy="447675"/>
          </a:xfrm>
          <a:prstGeom prst="rect">
            <a:avLst/>
          </a:prstGeom>
          <a:noFill/>
          <a:ln w="9525">
            <a:noFill/>
            <a:miter lim="800000"/>
            <a:headEnd/>
            <a:tailEnd/>
          </a:ln>
          <a:effectLst/>
        </p:spPr>
        <p:txBody>
          <a:bodyPr vert="horz" wrap="square" lIns="88989" tIns="44494" rIns="88989" bIns="44494" numCol="1" anchor="b" anchorCtr="0" compatLnSpc="1">
            <a:prstTxWarp prst="textNoShape">
              <a:avLst/>
            </a:prstTxWarp>
          </a:bodyPr>
          <a:lstStyle>
            <a:lvl1pPr algn="r" defTabSz="891129" eaLnBrk="0" hangingPunct="0">
              <a:defRPr sz="1200"/>
            </a:lvl1pPr>
          </a:lstStyle>
          <a:p>
            <a:pPr>
              <a:defRPr/>
            </a:pPr>
            <a:fld id="{523C5FD7-151E-4780-9C2D-3A76560A02D1}" type="slidenum">
              <a:rPr lang="en-US"/>
              <a:pPr>
                <a:defRPr/>
              </a:pPr>
              <a:t>‹#›</a:t>
            </a:fld>
            <a:endParaRPr lang="en-US" dirty="0"/>
          </a:p>
        </p:txBody>
      </p:sp>
    </p:spTree>
    <p:extLst>
      <p:ext uri="{BB962C8B-B14F-4D97-AF65-F5344CB8AC3E}">
        <p14:creationId xmlns:p14="http://schemas.microsoft.com/office/powerpoint/2010/main" val="12229384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pPr defTabSz="880934"/>
            <a:fld id="{03B0B41A-5AEB-40F0-A0CD-1F02E1BFBA42}" type="slidenum">
              <a:rPr lang="en-US" smtClean="0"/>
              <a:pPr defTabSz="880934"/>
              <a:t>1</a:t>
            </a:fld>
            <a:endParaRPr lang="en-US" dirty="0"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1240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40</a:t>
            </a:fld>
            <a:endParaRPr lang="en-US" dirty="0"/>
          </a:p>
        </p:txBody>
      </p:sp>
    </p:spTree>
    <p:extLst>
      <p:ext uri="{BB962C8B-B14F-4D97-AF65-F5344CB8AC3E}">
        <p14:creationId xmlns:p14="http://schemas.microsoft.com/office/powerpoint/2010/main" val="383619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2</a:t>
            </a:fld>
            <a:endParaRPr lang="en-US" dirty="0"/>
          </a:p>
        </p:txBody>
      </p:sp>
    </p:spTree>
    <p:extLst>
      <p:ext uri="{BB962C8B-B14F-4D97-AF65-F5344CB8AC3E}">
        <p14:creationId xmlns:p14="http://schemas.microsoft.com/office/powerpoint/2010/main" val="173036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4</a:t>
            </a:fld>
            <a:endParaRPr lang="en-US" dirty="0"/>
          </a:p>
        </p:txBody>
      </p:sp>
    </p:spTree>
    <p:extLst>
      <p:ext uri="{BB962C8B-B14F-4D97-AF65-F5344CB8AC3E}">
        <p14:creationId xmlns:p14="http://schemas.microsoft.com/office/powerpoint/2010/main" val="324087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5</a:t>
            </a:fld>
            <a:endParaRPr lang="en-US" dirty="0"/>
          </a:p>
        </p:txBody>
      </p:sp>
    </p:spTree>
    <p:extLst>
      <p:ext uri="{BB962C8B-B14F-4D97-AF65-F5344CB8AC3E}">
        <p14:creationId xmlns:p14="http://schemas.microsoft.com/office/powerpoint/2010/main" val="210615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9</a:t>
            </a:fld>
            <a:endParaRPr lang="en-US" dirty="0"/>
          </a:p>
        </p:txBody>
      </p:sp>
    </p:spTree>
    <p:extLst>
      <p:ext uri="{BB962C8B-B14F-4D97-AF65-F5344CB8AC3E}">
        <p14:creationId xmlns:p14="http://schemas.microsoft.com/office/powerpoint/2010/main" val="47766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16</a:t>
            </a:fld>
            <a:endParaRPr lang="en-US" dirty="0"/>
          </a:p>
        </p:txBody>
      </p:sp>
    </p:spTree>
    <p:extLst>
      <p:ext uri="{BB962C8B-B14F-4D97-AF65-F5344CB8AC3E}">
        <p14:creationId xmlns:p14="http://schemas.microsoft.com/office/powerpoint/2010/main" val="46764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19</a:t>
            </a:fld>
            <a:endParaRPr lang="en-US" dirty="0"/>
          </a:p>
        </p:txBody>
      </p:sp>
    </p:spTree>
    <p:extLst>
      <p:ext uri="{BB962C8B-B14F-4D97-AF65-F5344CB8AC3E}">
        <p14:creationId xmlns:p14="http://schemas.microsoft.com/office/powerpoint/2010/main" val="62334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20</a:t>
            </a:fld>
            <a:endParaRPr lang="en-US" dirty="0"/>
          </a:p>
        </p:txBody>
      </p:sp>
    </p:spTree>
    <p:extLst>
      <p:ext uri="{BB962C8B-B14F-4D97-AF65-F5344CB8AC3E}">
        <p14:creationId xmlns:p14="http://schemas.microsoft.com/office/powerpoint/2010/main" val="440959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21</a:t>
            </a:fld>
            <a:endParaRPr lang="en-US" dirty="0"/>
          </a:p>
        </p:txBody>
      </p:sp>
    </p:spTree>
    <p:extLst>
      <p:ext uri="{BB962C8B-B14F-4D97-AF65-F5344CB8AC3E}">
        <p14:creationId xmlns:p14="http://schemas.microsoft.com/office/powerpoint/2010/main" val="227624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C6D9AF4F-8B83-4CF9-B9BC-6797249DF4FC}" type="slidenum">
              <a:rPr lang="en-US"/>
              <a:pPr>
                <a:defRPr/>
              </a:pPr>
              <a:t>‹#›</a:t>
            </a:fld>
            <a:r>
              <a:rPr lang="en-US" dirty="0"/>
              <a:t> </a:t>
            </a:r>
            <a:r>
              <a:rPr lang="en-US" sz="1400" dirty="0"/>
              <a:t>  </a:t>
            </a: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D170DAC2-FADD-411F-94E6-3F62BD7EAA78}"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155F5158-DF49-4522-9E30-058E5CA91374}"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r>
              <a:rPr lang="en-US" dirty="0"/>
              <a:t>Page </a:t>
            </a:r>
            <a:fld id="{11948D9E-673B-4494-808F-F6617CBAA3B1}"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dirty="0" smtClean="0"/>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C7FA4994-3E26-4F47-9A0C-68996DA12BD2}" type="slidenum">
              <a:rPr lang="en-US"/>
              <a:pPr>
                <a:defRPr/>
              </a:pPr>
              <a:t>‹#›</a:t>
            </a:fld>
            <a:r>
              <a:rPr lang="en-US" dirty="0"/>
              <a:t> </a:t>
            </a:r>
            <a:r>
              <a:rPr lang="en-US" sz="1400" dirty="0"/>
              <a:t>  </a:t>
            </a:r>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p:txBody>
          <a:bodyPr/>
          <a:lstStyle>
            <a:lvl1pPr>
              <a:defRPr/>
            </a:lvl1pPr>
          </a:lstStyle>
          <a:p>
            <a:pPr>
              <a:defRPr/>
            </a:pPr>
            <a:endParaRPr lang="en-US" dirty="0"/>
          </a:p>
        </p:txBody>
      </p:sp>
      <p:sp>
        <p:nvSpPr>
          <p:cNvPr id="7" name="Rectangle 3"/>
          <p:cNvSpPr>
            <a:spLocks noGrp="1" noChangeArrowheads="1"/>
          </p:cNvSpPr>
          <p:nvPr>
            <p:ph type="sldNum" sz="quarter" idx="11"/>
          </p:nvPr>
        </p:nvSpPr>
        <p:spPr/>
        <p:txBody>
          <a:bodyPr/>
          <a:lstStyle>
            <a:lvl1pPr>
              <a:defRPr/>
            </a:lvl1pPr>
          </a:lstStyle>
          <a:p>
            <a:pPr>
              <a:defRPr/>
            </a:pPr>
            <a:fld id="{A724C7A8-6AA2-4DC1-A002-4C317C016BE4}" type="slidenum">
              <a:rPr lang="en-US"/>
              <a:pPr>
                <a:defRPr/>
              </a:pPr>
              <a:t>‹#›</a:t>
            </a:fld>
            <a:endParaRPr lang="en-US" dirty="0"/>
          </a:p>
        </p:txBody>
      </p:sp>
      <p:sp>
        <p:nvSpPr>
          <p:cNvPr id="8" name="Rectangle 16"/>
          <p:cNvSpPr>
            <a:spLocks noGrp="1" noChangeArrowheads="1"/>
          </p:cNvSpPr>
          <p:nvPr>
            <p:ph type="dt" sz="half" idx="12"/>
          </p:nvPr>
        </p:nvSpPr>
        <p:spPr/>
        <p:txBody>
          <a:bodyPr/>
          <a:lstStyle>
            <a:lvl1pPr>
              <a:defRPr/>
            </a:lvl1pPr>
          </a:lstStyle>
          <a:p>
            <a:pPr>
              <a:defRPr/>
            </a:pPr>
            <a:endParaRPr 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248400"/>
            <a:ext cx="1905000" cy="457200"/>
          </a:xfrm>
        </p:spPr>
        <p:txBody>
          <a:bodyPr/>
          <a:lstStyle>
            <a:lvl1pPr>
              <a:defRPr/>
            </a:lvl1pPr>
          </a:lstStyle>
          <a:p>
            <a:pPr>
              <a:defRPr/>
            </a:pPr>
            <a:endParaRPr lang="en-US" sz="1400"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78D34A47-BAFD-46DC-8452-3E2DC5815528}"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xfrm>
            <a:off x="914400" y="6553200"/>
            <a:ext cx="1905000" cy="304800"/>
          </a:xfrm>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xfrm>
            <a:off x="3429000" y="6553200"/>
            <a:ext cx="2895600" cy="304800"/>
          </a:xfrm>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xfrm>
            <a:off x="7010400" y="6553200"/>
            <a:ext cx="1905000" cy="304800"/>
          </a:xfrm>
        </p:spPr>
        <p:txBody>
          <a:bodyPr/>
          <a:lstStyle>
            <a:lvl1pPr>
              <a:defRPr/>
            </a:lvl1pPr>
          </a:lstStyle>
          <a:p>
            <a:pPr>
              <a:defRPr/>
            </a:pPr>
            <a:r>
              <a:rPr lang="en-US" dirty="0"/>
              <a:t>Page </a:t>
            </a:r>
            <a:fld id="{8BF3B301-075E-42D1-A5E4-E0B2B33B308C}"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p:txBody>
          <a:bodyPr/>
          <a:lstStyle>
            <a:lvl1pPr>
              <a:defRPr/>
            </a:lvl1pPr>
          </a:lstStyle>
          <a:p>
            <a:pPr>
              <a:defRPr/>
            </a:pPr>
            <a:r>
              <a:rPr lang="en-US" dirty="0"/>
              <a:t>Page </a:t>
            </a:r>
            <a:fld id="{FCACC434-E7E5-418E-B001-E82581AC3B19}"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r>
              <a:rPr lang="en-US" dirty="0"/>
              <a:t>Page </a:t>
            </a:r>
            <a:fld id="{44E433D6-4257-4996-A91D-048EB2CF82FB}"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p:txBody>
          <a:bodyPr/>
          <a:lstStyle>
            <a:lvl1pPr>
              <a:defRPr/>
            </a:lvl1pPr>
          </a:lstStyle>
          <a:p>
            <a:pPr>
              <a:defRPr/>
            </a:pPr>
            <a:r>
              <a:rPr lang="en-US" dirty="0"/>
              <a:t>Page </a:t>
            </a:r>
            <a:fld id="{3C4801D1-C85D-4463-B8B7-0E473DAE03E6}"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r>
              <a:rPr lang="en-US" dirty="0"/>
              <a:t>Page </a:t>
            </a:r>
            <a:fld id="{DB77ACCC-4451-4349-9B05-44B2C941973E}"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r>
              <a:rPr lang="en-US" dirty="0"/>
              <a:t>Page </a:t>
            </a:r>
            <a:fld id="{40536AB5-172A-4DF1-A4A6-2A4FA0632A05}"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lvl1pPr>
          </a:lstStyle>
          <a:p>
            <a:pPr>
              <a:defRPr/>
            </a:pPr>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1"/>
            </a:lvl1pPr>
          </a:lstStyle>
          <a:p>
            <a:pPr>
              <a:defRPr/>
            </a:pPr>
            <a:endParaRPr lang="en-US" dirty="0"/>
          </a:p>
        </p:txBody>
      </p:sp>
      <p:sp>
        <p:nvSpPr>
          <p:cNvPr id="1031" name="Text Box 7"/>
          <p:cNvSpPr txBox="1">
            <a:spLocks noChangeArrowheads="1"/>
          </p:cNvSpPr>
          <p:nvPr/>
        </p:nvSpPr>
        <p:spPr bwMode="auto">
          <a:xfrm>
            <a:off x="381000" y="609600"/>
            <a:ext cx="184150" cy="5386388"/>
          </a:xfrm>
          <a:prstGeom prst="rect">
            <a:avLst/>
          </a:prstGeom>
          <a:solidFill>
            <a:srgbClr val="800000"/>
          </a:solidFill>
          <a:ln w="9525">
            <a:noFill/>
            <a:miter lim="800000"/>
            <a:headEnd/>
            <a:tailEnd/>
          </a:ln>
          <a:effectLst/>
        </p:spPr>
        <p:txBody>
          <a:bodyPr>
            <a:spAutoFit/>
          </a:bodyPr>
          <a:lstStyle/>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p:txBody>
      </p:sp>
      <p:pic>
        <p:nvPicPr>
          <p:cNvPr id="2" name="Picture 10"/>
          <p:cNvPicPr>
            <a:picLocks noChangeAspect="1" noChangeArrowheads="1"/>
          </p:cNvPicPr>
          <p:nvPr/>
        </p:nvPicPr>
        <p:blipFill>
          <a:blip r:embed="rId16" cstate="print"/>
          <a:srcRect/>
          <a:stretch>
            <a:fillRect/>
          </a:stretch>
        </p:blipFill>
        <p:spPr bwMode="auto">
          <a:xfrm>
            <a:off x="254000" y="6076950"/>
            <a:ext cx="695325" cy="704850"/>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b="1"/>
            </a:lvl1pPr>
          </a:lstStyle>
          <a:p>
            <a:pPr>
              <a:defRPr/>
            </a:pPr>
            <a:r>
              <a:rPr lang="en-US" dirty="0"/>
              <a:t>Page </a:t>
            </a:r>
            <a:fld id="{DF9DF07A-B376-46C2-AB2D-45A27792F108}" type="slidenum">
              <a:rPr lang="en-US"/>
              <a:pPr>
                <a:defRPr/>
              </a:pPr>
              <a:t>‹#›</a:t>
            </a:fld>
            <a:r>
              <a:rPr lang="en-US" dirty="0"/>
              <a:t> of  9</a:t>
            </a:r>
            <a:r>
              <a:rPr lang="en-US" sz="1400" dirty="0"/>
              <a:t>  </a:t>
            </a:r>
          </a:p>
        </p:txBody>
      </p:sp>
    </p:spTree>
  </p:cSld>
  <p:clrMap bg1="lt1" tx1="dk1" bg2="lt2" tx2="dk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 id="2147486456" r:id="rId12"/>
    <p:sldLayoutId id="2147486457" r:id="rId13"/>
    <p:sldLayoutId id="2147486458" r:id="rId14"/>
  </p:sldLayoutIdLst>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6.xml"/><Relationship Id="rId7" Type="http://schemas.openxmlformats.org/officeDocument/2006/relationships/slide" Target="slide40.xml"/><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slide" Target="slide37.xml"/><Relationship Id="rId9" Type="http://schemas.openxmlformats.org/officeDocument/2006/relationships/slide" Target="slide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28.xml"/><Relationship Id="rId7" Type="http://schemas.openxmlformats.org/officeDocument/2006/relationships/slide" Target="slide32.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Safety and security report: August 2019</a:t>
            </a:r>
            <a:br>
              <a:rPr lang="en-US" dirty="0" smtClean="0"/>
            </a:br>
            <a:endParaRPr lang="en-US" dirty="0"/>
          </a:p>
        </p:txBody>
      </p:sp>
      <p:sp>
        <p:nvSpPr>
          <p:cNvPr id="12" name="Text Placeholder 11"/>
          <p:cNvSpPr>
            <a:spLocks noGrp="1"/>
          </p:cNvSpPr>
          <p:nvPr>
            <p:ph type="body" idx="1"/>
          </p:nvPr>
        </p:nvSpPr>
        <p:spPr/>
        <p:txBody>
          <a:bodyPr/>
          <a:lstStyle/>
          <a:p>
            <a:r>
              <a:rPr lang="en-US" dirty="0" smtClean="0"/>
              <a:t>Forest Park Southeast, Botanical Heights, Central West End, Medical Campus</a:t>
            </a:r>
          </a:p>
        </p:txBody>
      </p:sp>
    </p:spTree>
    <p:extLst>
      <p:ext uri="{BB962C8B-B14F-4D97-AF65-F5344CB8AC3E}">
        <p14:creationId xmlns:p14="http://schemas.microsoft.com/office/powerpoint/2010/main" val="3754009667"/>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17" t="11111" r="2006" b="10000"/>
          <a:stretch/>
        </p:blipFill>
        <p:spPr>
          <a:xfrm>
            <a:off x="685800" y="762000"/>
            <a:ext cx="8305800" cy="5410200"/>
          </a:xfrm>
          <a:prstGeom prst="rect">
            <a:avLst/>
          </a:prstGeom>
        </p:spPr>
      </p:pic>
    </p:spTree>
    <p:extLst>
      <p:ext uri="{BB962C8B-B14F-4D97-AF65-F5344CB8AC3E}">
        <p14:creationId xmlns:p14="http://schemas.microsoft.com/office/powerpoint/2010/main" val="306387984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16" y="838200"/>
            <a:ext cx="8519284" cy="5262713"/>
          </a:xfrm>
          <a:prstGeom prst="rect">
            <a:avLst/>
          </a:prstGeom>
        </p:spPr>
      </p:pic>
    </p:spTree>
    <p:extLst>
      <p:ext uri="{BB962C8B-B14F-4D97-AF65-F5344CB8AC3E}">
        <p14:creationId xmlns:p14="http://schemas.microsoft.com/office/powerpoint/2010/main" val="1062793759"/>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2223" b="11111"/>
          <a:stretch/>
        </p:blipFill>
        <p:spPr>
          <a:xfrm>
            <a:off x="1143000" y="609600"/>
            <a:ext cx="5510642" cy="5257800"/>
          </a:xfrm>
          <a:prstGeom prst="rect">
            <a:avLst/>
          </a:prstGeom>
        </p:spPr>
      </p:pic>
      <p:sp>
        <p:nvSpPr>
          <p:cNvPr id="7" name="TextBox 6"/>
          <p:cNvSpPr txBox="1"/>
          <p:nvPr/>
        </p:nvSpPr>
        <p:spPr>
          <a:xfrm>
            <a:off x="5791200" y="2819400"/>
            <a:ext cx="2667000" cy="1015663"/>
          </a:xfrm>
          <a:prstGeom prst="rect">
            <a:avLst/>
          </a:prstGeom>
          <a:noFill/>
        </p:spPr>
        <p:txBody>
          <a:bodyPr wrap="square" rtlCol="0">
            <a:spAutoFit/>
          </a:bodyPr>
          <a:lstStyle/>
          <a:p>
            <a:r>
              <a:rPr lang="en-US" sz="1200" dirty="0" smtClean="0"/>
              <a:t>Notes:</a:t>
            </a:r>
          </a:p>
          <a:p>
            <a:pPr marL="171450" indent="-171450">
              <a:buFont typeface="Arial" panose="020B0604020202020204" pitchFamily="34" charset="0"/>
              <a:buChar char="•"/>
            </a:pPr>
            <a:r>
              <a:rPr lang="en-US" sz="1200" dirty="0" smtClean="0"/>
              <a:t>South Hampton neighborhood  is split between District 1 and District 2.</a:t>
            </a:r>
          </a:p>
          <a:p>
            <a:endParaRPr lang="en-US" sz="1200" dirty="0"/>
          </a:p>
        </p:txBody>
      </p:sp>
    </p:spTree>
    <p:extLst>
      <p:ext uri="{BB962C8B-B14F-4D97-AF65-F5344CB8AC3E}">
        <p14:creationId xmlns:p14="http://schemas.microsoft.com/office/powerpoint/2010/main" val="399332203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610600" cy="1143000"/>
          </a:xfrm>
        </p:spPr>
        <p:txBody>
          <a:bodyPr/>
          <a:lstStyle/>
          <a:p>
            <a:r>
              <a:rPr lang="en-US" sz="3200" dirty="0" smtClean="0">
                <a:solidFill>
                  <a:schemeClr val="tx1"/>
                </a:solidFill>
              </a:rPr>
              <a:t>District 2 Density Map Explanation</a:t>
            </a:r>
            <a:endParaRPr lang="en-US" sz="3200" dirty="0">
              <a:solidFill>
                <a:schemeClr val="tx1"/>
              </a:solidFill>
            </a:endParaRPr>
          </a:p>
        </p:txBody>
      </p:sp>
      <p:sp>
        <p:nvSpPr>
          <p:cNvPr id="3" name="Content Placeholder 2"/>
          <p:cNvSpPr>
            <a:spLocks noGrp="1"/>
          </p:cNvSpPr>
          <p:nvPr>
            <p:ph idx="1"/>
          </p:nvPr>
        </p:nvSpPr>
        <p:spPr>
          <a:xfrm>
            <a:off x="762000" y="762000"/>
            <a:ext cx="7772400" cy="5486400"/>
          </a:xfrm>
        </p:spPr>
        <p:txBody>
          <a:bodyPr/>
          <a:lstStyle/>
          <a:p>
            <a:r>
              <a:rPr lang="en-US" sz="1700" dirty="0" smtClean="0"/>
              <a:t>District 2</a:t>
            </a:r>
          </a:p>
          <a:p>
            <a:pPr lvl="1">
              <a:buFont typeface="Arial" panose="020B0604020202020204" pitchFamily="34" charset="0"/>
              <a:buChar char="•"/>
            </a:pPr>
            <a:r>
              <a:rPr lang="en-US" sz="1700" dirty="0" smtClean="0"/>
              <a:t>There are 23 neighborhoods in District 2.  The South Hampton neighborhood is split between District 2 and District 1</a:t>
            </a:r>
          </a:p>
          <a:p>
            <a:pPr lvl="1">
              <a:buFont typeface="Arial" panose="020B0604020202020204" pitchFamily="34" charset="0"/>
              <a:buChar char="•"/>
            </a:pPr>
            <a:r>
              <a:rPr lang="en-US" sz="1700" dirty="0" smtClean="0"/>
              <a:t>The </a:t>
            </a:r>
            <a:r>
              <a:rPr lang="en-US" sz="1700" dirty="0" smtClean="0">
                <a:solidFill>
                  <a:srgbClr val="00B050"/>
                </a:solidFill>
              </a:rPr>
              <a:t>minimum number of crimes </a:t>
            </a:r>
            <a:r>
              <a:rPr lang="en-US" sz="1700" dirty="0" smtClean="0"/>
              <a:t>in one neighborhood was </a:t>
            </a:r>
            <a:r>
              <a:rPr lang="en-US" sz="1700" u="sng" dirty="0" smtClean="0"/>
              <a:t>1</a:t>
            </a:r>
            <a:r>
              <a:rPr lang="en-US" sz="1700" dirty="0" smtClean="0"/>
              <a:t> (</a:t>
            </a:r>
            <a:r>
              <a:rPr lang="en-US" sz="1700" dirty="0" err="1" smtClean="0"/>
              <a:t>Wydown</a:t>
            </a:r>
            <a:r>
              <a:rPr lang="en-US" sz="1700" dirty="0" smtClean="0"/>
              <a:t> Skinker, Wilmore Park).</a:t>
            </a:r>
          </a:p>
          <a:p>
            <a:pPr lvl="1">
              <a:buFont typeface="Arial" panose="020B0604020202020204" pitchFamily="34" charset="0"/>
              <a:buChar char="•"/>
            </a:pPr>
            <a:r>
              <a:rPr lang="en-US" sz="1700" dirty="0" smtClean="0"/>
              <a:t>The </a:t>
            </a:r>
            <a:r>
              <a:rPr lang="en-US" sz="1700" dirty="0" smtClean="0">
                <a:solidFill>
                  <a:srgbClr val="FF0000"/>
                </a:solidFill>
              </a:rPr>
              <a:t>maximum number of crimes </a:t>
            </a:r>
            <a:r>
              <a:rPr lang="en-US" sz="1700" dirty="0" smtClean="0"/>
              <a:t>in one neighborhood was </a:t>
            </a:r>
            <a:r>
              <a:rPr lang="en-US" sz="1700" u="sng" dirty="0" smtClean="0"/>
              <a:t>72</a:t>
            </a:r>
            <a:r>
              <a:rPr lang="en-US" sz="1700" dirty="0" smtClean="0"/>
              <a:t> (Tower Grove South).</a:t>
            </a:r>
          </a:p>
          <a:p>
            <a:pPr lvl="1">
              <a:buFont typeface="Arial" panose="020B0604020202020204" pitchFamily="34" charset="0"/>
              <a:buChar char="•"/>
            </a:pPr>
            <a:r>
              <a:rPr lang="en-US" sz="1700" dirty="0" smtClean="0"/>
              <a:t>The </a:t>
            </a:r>
            <a:r>
              <a:rPr lang="en-US" sz="1700" dirty="0" smtClean="0">
                <a:solidFill>
                  <a:srgbClr val="00B0F0"/>
                </a:solidFill>
              </a:rPr>
              <a:t>mean number of crimes </a:t>
            </a:r>
            <a:r>
              <a:rPr lang="en-US" sz="1700" dirty="0" smtClean="0"/>
              <a:t>per neighborhood was </a:t>
            </a:r>
            <a:r>
              <a:rPr lang="en-US" sz="1700" u="sng" dirty="0" smtClean="0"/>
              <a:t>15.2</a:t>
            </a:r>
            <a:r>
              <a:rPr lang="en-US" sz="1700" dirty="0" smtClean="0"/>
              <a:t>.</a:t>
            </a:r>
          </a:p>
          <a:p>
            <a:pPr>
              <a:buFont typeface="Arial" panose="020B0604020202020204" pitchFamily="34" charset="0"/>
              <a:buChar char="•"/>
            </a:pPr>
            <a:r>
              <a:rPr lang="en-US" sz="1700" dirty="0" smtClean="0"/>
              <a:t>Crime Rate</a:t>
            </a:r>
          </a:p>
          <a:p>
            <a:pPr lvl="1">
              <a:buFont typeface="Arial" panose="020B0604020202020204" pitchFamily="34" charset="0"/>
              <a:buChar char="•"/>
            </a:pPr>
            <a:r>
              <a:rPr lang="en-US" sz="1700" dirty="0" smtClean="0"/>
              <a:t>The crime rate was calculated per 1,000 people using 2010 census data.  Crime rates were not calculated for Forest Park, Tower Grove Park, Willmore Park or the Botanical Gardens due to negligible populations.</a:t>
            </a:r>
          </a:p>
          <a:p>
            <a:pPr lvl="1">
              <a:buFont typeface="Arial" panose="020B0604020202020204" pitchFamily="34" charset="0"/>
              <a:buChar char="•"/>
            </a:pPr>
            <a:r>
              <a:rPr lang="en-US" sz="1700" dirty="0" smtClean="0"/>
              <a:t>The </a:t>
            </a:r>
            <a:r>
              <a:rPr lang="en-US" sz="1700" dirty="0" smtClean="0">
                <a:solidFill>
                  <a:srgbClr val="00B050"/>
                </a:solidFill>
              </a:rPr>
              <a:t>minimum crime rate </a:t>
            </a:r>
            <a:r>
              <a:rPr lang="en-US" sz="1700" dirty="0" smtClean="0"/>
              <a:t>was </a:t>
            </a:r>
            <a:r>
              <a:rPr lang="en-US" sz="1700" u="sng" dirty="0" smtClean="0"/>
              <a:t>.94 crimes per 1,000 people</a:t>
            </a:r>
            <a:r>
              <a:rPr lang="en-US" sz="1700" dirty="0" smtClean="0"/>
              <a:t> (</a:t>
            </a:r>
            <a:r>
              <a:rPr lang="en-US" sz="1700" dirty="0" err="1" smtClean="0"/>
              <a:t>Wydown</a:t>
            </a:r>
            <a:r>
              <a:rPr lang="en-US" sz="1700" dirty="0" smtClean="0"/>
              <a:t> Skinker).</a:t>
            </a:r>
          </a:p>
          <a:p>
            <a:pPr lvl="1">
              <a:buFont typeface="Arial" panose="020B0604020202020204" pitchFamily="34" charset="0"/>
              <a:buChar char="•"/>
            </a:pPr>
            <a:r>
              <a:rPr lang="en-US" sz="1700" dirty="0" smtClean="0"/>
              <a:t>The </a:t>
            </a:r>
            <a:r>
              <a:rPr lang="en-US" sz="1700" dirty="0" smtClean="0">
                <a:solidFill>
                  <a:srgbClr val="FF0000"/>
                </a:solidFill>
              </a:rPr>
              <a:t>maximum crime rate</a:t>
            </a:r>
            <a:r>
              <a:rPr lang="en-US" sz="1700" dirty="0" smtClean="0"/>
              <a:t> was </a:t>
            </a:r>
            <a:r>
              <a:rPr lang="en-US" sz="1700" u="sng" dirty="0" smtClean="0"/>
              <a:t>12.9 crimes per 1,000 people</a:t>
            </a:r>
            <a:r>
              <a:rPr lang="en-US" sz="1700" dirty="0" smtClean="0"/>
              <a:t> (Cheltenham).</a:t>
            </a:r>
          </a:p>
          <a:p>
            <a:pPr lvl="1">
              <a:buFont typeface="Arial" panose="020B0604020202020204" pitchFamily="34" charset="0"/>
              <a:buChar char="•"/>
            </a:pPr>
            <a:r>
              <a:rPr lang="en-US" sz="1700" dirty="0" smtClean="0"/>
              <a:t>The </a:t>
            </a:r>
            <a:r>
              <a:rPr lang="en-US" sz="1700" dirty="0" smtClean="0">
                <a:solidFill>
                  <a:srgbClr val="00B0F0"/>
                </a:solidFill>
              </a:rPr>
              <a:t>mean crime rate </a:t>
            </a:r>
            <a:r>
              <a:rPr lang="en-US" sz="1700" dirty="0" smtClean="0"/>
              <a:t>was </a:t>
            </a:r>
            <a:r>
              <a:rPr lang="en-US" sz="1700" u="sng" dirty="0" smtClean="0"/>
              <a:t>5.28 crimes per 1,000 people </a:t>
            </a:r>
            <a:r>
              <a:rPr lang="en-US" sz="1700" dirty="0" smtClean="0"/>
              <a:t>(this mean rate does not include </a:t>
            </a:r>
            <a:r>
              <a:rPr lang="en-US" sz="1700" dirty="0"/>
              <a:t>Forest Park, Tower Grove Park</a:t>
            </a:r>
            <a:r>
              <a:rPr lang="en-US" sz="1700" dirty="0" smtClean="0"/>
              <a:t>, Wilmore Park).</a:t>
            </a:r>
          </a:p>
          <a:p>
            <a:pPr marL="457200" lvl="1" indent="0">
              <a:buNone/>
            </a:pPr>
            <a:endParaRPr lang="en-US" sz="1700" i="1" dirty="0" smtClean="0"/>
          </a:p>
        </p:txBody>
      </p:sp>
    </p:spTree>
    <p:extLst>
      <p:ext uri="{BB962C8B-B14F-4D97-AF65-F5344CB8AC3E}">
        <p14:creationId xmlns:p14="http://schemas.microsoft.com/office/powerpoint/2010/main" val="603348168"/>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0761"/>
            <a:ext cx="7772400" cy="743639"/>
          </a:xfrm>
        </p:spPr>
        <p:txBody>
          <a:bodyPr/>
          <a:lstStyle/>
          <a:p>
            <a:r>
              <a:rPr lang="en-US" sz="3600" dirty="0" smtClean="0">
                <a:solidFill>
                  <a:schemeClr val="tx1"/>
                </a:solidFill>
              </a:rPr>
              <a:t>Summary Notes: CWE August 2019</a:t>
            </a:r>
            <a:endParaRPr lang="en-US" sz="3600" dirty="0">
              <a:solidFill>
                <a:schemeClr val="tx1"/>
              </a:solidFill>
            </a:endParaRPr>
          </a:p>
        </p:txBody>
      </p:sp>
      <p:sp>
        <p:nvSpPr>
          <p:cNvPr id="4" name="TextBox 3"/>
          <p:cNvSpPr txBox="1"/>
          <p:nvPr/>
        </p:nvSpPr>
        <p:spPr>
          <a:xfrm>
            <a:off x="762000" y="914400"/>
            <a:ext cx="8077200" cy="4247317"/>
          </a:xfrm>
          <a:prstGeom prst="rect">
            <a:avLst/>
          </a:prstGeom>
          <a:noFill/>
        </p:spPr>
        <p:txBody>
          <a:bodyPr wrap="square" rtlCol="0">
            <a:spAutoFit/>
          </a:bodyPr>
          <a:lstStyle/>
          <a:p>
            <a:pPr marL="342900" indent="-342900">
              <a:buFont typeface="Arial" panose="020B0604020202020204" pitchFamily="34" charset="0"/>
              <a:buChar char="•"/>
            </a:pPr>
            <a:r>
              <a:rPr lang="en-US" sz="1800" u="sng" dirty="0" smtClean="0"/>
              <a:t>125 Total Crimes</a:t>
            </a:r>
          </a:p>
          <a:p>
            <a:pPr marL="800100" lvl="1" indent="-342900">
              <a:buFont typeface="Arial" panose="020B0604020202020204" pitchFamily="34" charset="0"/>
              <a:buChar char="•"/>
            </a:pPr>
            <a:r>
              <a:rPr lang="en-US" sz="1800" b="1" dirty="0"/>
              <a:t>9</a:t>
            </a:r>
            <a:r>
              <a:rPr lang="en-US" sz="1800" b="1" dirty="0" smtClean="0"/>
              <a:t>% </a:t>
            </a:r>
            <a:r>
              <a:rPr lang="en-US" sz="1800" b="1" dirty="0" smtClean="0">
                <a:solidFill>
                  <a:srgbClr val="00B050"/>
                </a:solidFill>
              </a:rPr>
              <a:t>decrease</a:t>
            </a:r>
            <a:r>
              <a:rPr lang="en-US" sz="1800" dirty="0" smtClean="0">
                <a:ln w="1270" cmpd="sng">
                  <a:solidFill>
                    <a:schemeClr val="tx1">
                      <a:alpha val="40000"/>
                    </a:schemeClr>
                  </a:solidFill>
                </a:ln>
                <a:solidFill>
                  <a:srgbClr val="FF0000"/>
                </a:solidFill>
              </a:rPr>
              <a:t> </a:t>
            </a:r>
            <a:r>
              <a:rPr lang="en-US" sz="1800" dirty="0" smtClean="0"/>
              <a:t>compared to August 2018 (122 crimes)</a:t>
            </a:r>
          </a:p>
          <a:p>
            <a:pPr marL="1257300" lvl="2" indent="-342900">
              <a:buFont typeface="Arial" panose="020B0604020202020204" pitchFamily="34" charset="0"/>
              <a:buChar char="•"/>
            </a:pPr>
            <a:r>
              <a:rPr lang="en-US" sz="1800" dirty="0" smtClean="0">
                <a:solidFill>
                  <a:srgbClr val="00B050"/>
                </a:solidFill>
              </a:rPr>
              <a:t>Decreased: </a:t>
            </a:r>
            <a:r>
              <a:rPr lang="en-US" sz="1800" dirty="0" smtClean="0"/>
              <a:t>larceny, robbery</a:t>
            </a:r>
          </a:p>
          <a:p>
            <a:pPr marL="1257300" lvl="2" indent="-342900">
              <a:buFont typeface="Arial" panose="020B0604020202020204" pitchFamily="34" charset="0"/>
              <a:buChar char="•"/>
            </a:pPr>
            <a:r>
              <a:rPr lang="en-US" sz="1800" dirty="0" smtClean="0">
                <a:solidFill>
                  <a:srgbClr val="FF0000"/>
                </a:solidFill>
              </a:rPr>
              <a:t>Increased:</a:t>
            </a:r>
            <a:r>
              <a:rPr lang="en-US" sz="1800" dirty="0" smtClean="0"/>
              <a:t> assault, </a:t>
            </a:r>
            <a:r>
              <a:rPr lang="en-US" sz="1800" dirty="0"/>
              <a:t>burglary</a:t>
            </a:r>
            <a:r>
              <a:rPr lang="en-US" sz="1800" dirty="0" smtClean="0"/>
              <a:t>, motor vehicle theft, robbery</a:t>
            </a:r>
          </a:p>
          <a:p>
            <a:pPr marL="1257300" lvl="2" indent="-342900">
              <a:buFont typeface="Arial" panose="020B0604020202020204" pitchFamily="34" charset="0"/>
              <a:buChar char="•"/>
            </a:pPr>
            <a:r>
              <a:rPr lang="en-US" sz="1800" dirty="0" smtClean="0">
                <a:solidFill>
                  <a:srgbClr val="00B0F0"/>
                </a:solidFill>
              </a:rPr>
              <a:t>No change: </a:t>
            </a:r>
            <a:r>
              <a:rPr lang="en-US" sz="1800" dirty="0" smtClean="0"/>
              <a:t>arson, homicide</a:t>
            </a:r>
          </a:p>
          <a:p>
            <a:pPr marL="800100" lvl="1" indent="-342900">
              <a:buFont typeface="Arial" panose="020B0604020202020204" pitchFamily="34" charset="0"/>
              <a:buChar char="•"/>
            </a:pPr>
            <a:r>
              <a:rPr lang="en-US" sz="1800" b="1" dirty="0" smtClean="0"/>
              <a:t>18</a:t>
            </a:r>
            <a:r>
              <a:rPr lang="en-US" sz="1800" dirty="0" smtClean="0"/>
              <a:t> </a:t>
            </a:r>
            <a:r>
              <a:rPr lang="en-US" sz="1800" b="1" dirty="0" smtClean="0"/>
              <a:t>crimes against persons </a:t>
            </a:r>
            <a:r>
              <a:rPr lang="en-US" sz="1800" dirty="0" smtClean="0"/>
              <a:t>(10 assaults, 8 robberies)</a:t>
            </a:r>
          </a:p>
          <a:p>
            <a:pPr marL="1257300" lvl="2" indent="-342900">
              <a:buFont typeface="Arial" panose="020B0604020202020204" pitchFamily="34" charset="0"/>
              <a:buChar char="•"/>
            </a:pPr>
            <a:r>
              <a:rPr lang="en-US" sz="1800" b="1" dirty="0" smtClean="0"/>
              <a:t>38% </a:t>
            </a:r>
            <a:r>
              <a:rPr lang="en-US" sz="1800" b="1" dirty="0" smtClean="0">
                <a:solidFill>
                  <a:srgbClr val="FF0000"/>
                </a:solidFill>
              </a:rPr>
              <a:t>increase</a:t>
            </a:r>
            <a:r>
              <a:rPr lang="en-US" sz="1800" b="1" dirty="0" smtClean="0"/>
              <a:t> </a:t>
            </a:r>
            <a:r>
              <a:rPr lang="en-US" sz="1800" dirty="0" smtClean="0"/>
              <a:t>compared to August 2018 (13 crimes)</a:t>
            </a:r>
          </a:p>
          <a:p>
            <a:pPr marL="800100" lvl="1" indent="-342900">
              <a:buFont typeface="Arial" panose="020B0604020202020204" pitchFamily="34" charset="0"/>
              <a:buChar char="•"/>
            </a:pPr>
            <a:r>
              <a:rPr lang="en-US" sz="1800" dirty="0" smtClean="0"/>
              <a:t>Crime occurred most frequently on Fridays.</a:t>
            </a:r>
          </a:p>
          <a:p>
            <a:pPr marL="342900" indent="-342900">
              <a:buFont typeface="Arial" panose="020B0604020202020204" pitchFamily="34" charset="0"/>
              <a:buChar char="•"/>
            </a:pPr>
            <a:r>
              <a:rPr lang="en-US" sz="1800" u="sng" dirty="0" smtClean="0"/>
              <a:t>770 total crimes</a:t>
            </a:r>
            <a:r>
              <a:rPr lang="en-US" sz="1800" dirty="0" smtClean="0"/>
              <a:t> so far in 2019</a:t>
            </a:r>
            <a:endParaRPr lang="en-US" sz="1800" dirty="0"/>
          </a:p>
          <a:p>
            <a:pPr marL="800100" lvl="1" indent="-342900">
              <a:buFont typeface="Arial" panose="020B0604020202020204" pitchFamily="34" charset="0"/>
              <a:buChar char="•"/>
            </a:pPr>
            <a:r>
              <a:rPr lang="en-US" sz="1800" b="1" dirty="0" smtClean="0"/>
              <a:t>9% </a:t>
            </a:r>
            <a:r>
              <a:rPr lang="en-US" sz="1800" b="1" dirty="0" smtClean="0">
                <a:solidFill>
                  <a:srgbClr val="00B050"/>
                </a:solidFill>
              </a:rPr>
              <a:t>decrease</a:t>
            </a:r>
            <a:r>
              <a:rPr lang="en-US" sz="1800" dirty="0" smtClean="0">
                <a:ln w="1270" cmpd="sng">
                  <a:solidFill>
                    <a:schemeClr val="tx1">
                      <a:alpha val="40000"/>
                    </a:schemeClr>
                  </a:solidFill>
                </a:ln>
                <a:solidFill>
                  <a:srgbClr val="FF0000"/>
                </a:solidFill>
              </a:rPr>
              <a:t> </a:t>
            </a:r>
            <a:r>
              <a:rPr lang="en-US" sz="1800" dirty="0" smtClean="0"/>
              <a:t>compared to this point in 2018 (848 </a:t>
            </a:r>
            <a:r>
              <a:rPr lang="en-US" sz="1800" dirty="0"/>
              <a:t>crimes</a:t>
            </a:r>
            <a:r>
              <a:rPr lang="en-US" sz="1800" dirty="0" smtClean="0"/>
              <a:t>)</a:t>
            </a:r>
            <a:endParaRPr lang="en-US" sz="1800" dirty="0"/>
          </a:p>
          <a:p>
            <a:pPr marL="1257300" lvl="2" indent="-342900">
              <a:buFont typeface="Arial" panose="020B0604020202020204" pitchFamily="34" charset="0"/>
              <a:buChar char="•"/>
            </a:pPr>
            <a:r>
              <a:rPr lang="en-US" sz="1800" dirty="0" smtClean="0">
                <a:solidFill>
                  <a:srgbClr val="00B050"/>
                </a:solidFill>
              </a:rPr>
              <a:t>Decreased:</a:t>
            </a:r>
            <a:r>
              <a:rPr lang="en-US" sz="1800" dirty="0" smtClean="0"/>
              <a:t> homicide, larceny, robbery</a:t>
            </a:r>
          </a:p>
          <a:p>
            <a:pPr marL="1257300" lvl="2" indent="-342900">
              <a:buFont typeface="Arial" panose="020B0604020202020204" pitchFamily="34" charset="0"/>
              <a:buChar char="•"/>
            </a:pPr>
            <a:r>
              <a:rPr lang="en-US" sz="1800" dirty="0" smtClean="0">
                <a:solidFill>
                  <a:srgbClr val="FF0000"/>
                </a:solidFill>
              </a:rPr>
              <a:t>Increased:</a:t>
            </a:r>
            <a:r>
              <a:rPr lang="en-US" sz="1800" dirty="0" smtClean="0"/>
              <a:t> assault, auto theft, burglary</a:t>
            </a:r>
          </a:p>
          <a:p>
            <a:pPr marL="1257300" lvl="2" indent="-342900">
              <a:buFont typeface="Arial" panose="020B0604020202020204" pitchFamily="34" charset="0"/>
              <a:buChar char="•"/>
            </a:pPr>
            <a:r>
              <a:rPr lang="en-US" sz="1800" dirty="0" smtClean="0">
                <a:solidFill>
                  <a:srgbClr val="00B0F0"/>
                </a:solidFill>
              </a:rPr>
              <a:t>No change: </a:t>
            </a:r>
            <a:r>
              <a:rPr lang="en-US" sz="1800" dirty="0" smtClean="0"/>
              <a:t>arson, rape</a:t>
            </a:r>
            <a:endParaRPr lang="en-US" sz="1800" dirty="0"/>
          </a:p>
          <a:p>
            <a:pPr marL="800100" lvl="1" indent="-342900">
              <a:buFont typeface="Arial" panose="020B0604020202020204" pitchFamily="34" charset="0"/>
              <a:buChar char="•"/>
            </a:pPr>
            <a:r>
              <a:rPr lang="en-US" sz="1800" b="1" dirty="0" smtClean="0"/>
              <a:t>83 crimes against persons </a:t>
            </a:r>
            <a:r>
              <a:rPr lang="en-US" sz="1800" dirty="0" smtClean="0"/>
              <a:t>so far in 2019</a:t>
            </a:r>
          </a:p>
          <a:p>
            <a:pPr marL="1257300" lvl="2" indent="-342900">
              <a:buFont typeface="Arial" panose="020B0604020202020204" pitchFamily="34" charset="0"/>
              <a:buChar char="•"/>
            </a:pPr>
            <a:r>
              <a:rPr lang="en-US" sz="1800" b="1" dirty="0" smtClean="0"/>
              <a:t>15.27% </a:t>
            </a:r>
            <a:r>
              <a:rPr lang="en-US" sz="1800" b="1" dirty="0" smtClean="0">
                <a:solidFill>
                  <a:srgbClr val="FF0000"/>
                </a:solidFill>
              </a:rPr>
              <a:t>increase </a:t>
            </a:r>
            <a:r>
              <a:rPr lang="en-US" sz="1800" dirty="0" smtClean="0"/>
              <a:t>compared to this point in 2018 (72 crimes)</a:t>
            </a:r>
          </a:p>
        </p:txBody>
      </p:sp>
    </p:spTree>
    <p:extLst>
      <p:ext uri="{BB962C8B-B14F-4D97-AF65-F5344CB8AC3E}">
        <p14:creationId xmlns:p14="http://schemas.microsoft.com/office/powerpoint/2010/main" val="96500873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9600" y="206514"/>
            <a:ext cx="8458200" cy="707886"/>
          </a:xfrm>
          <a:prstGeom prst="rect">
            <a:avLst/>
          </a:prstGeom>
          <a:noFill/>
        </p:spPr>
        <p:txBody>
          <a:bodyPr wrap="square" rtlCol="0">
            <a:spAutoFit/>
          </a:bodyPr>
          <a:lstStyle/>
          <a:p>
            <a:pPr algn="ctr"/>
            <a:r>
              <a:rPr lang="en-US" sz="4000" dirty="0" smtClean="0">
                <a:solidFill>
                  <a:schemeClr val="accent4"/>
                </a:solidFill>
              </a:rPr>
              <a:t>CWE: Comparing 2018 and 2019</a:t>
            </a:r>
            <a:endParaRPr lang="en-US" sz="4000" dirty="0">
              <a:solidFill>
                <a:schemeClr val="accent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523333277"/>
              </p:ext>
            </p:extLst>
          </p:nvPr>
        </p:nvGraphicFramePr>
        <p:xfrm>
          <a:off x="685800" y="1701800"/>
          <a:ext cx="7772403" cy="3456996"/>
        </p:xfrm>
        <a:graphic>
          <a:graphicData uri="http://schemas.openxmlformats.org/drawingml/2006/table">
            <a:tbl>
              <a:tblPr>
                <a:tableStyleId>{7E9639D4-E3E2-4D34-9284-5A2195B3D0D7}</a:tableStyleId>
              </a:tblPr>
              <a:tblGrid>
                <a:gridCol w="892685">
                  <a:extLst>
                    <a:ext uri="{9D8B030D-6E8A-4147-A177-3AD203B41FA5}">
                      <a16:colId xmlns:a16="http://schemas.microsoft.com/office/drawing/2014/main" val="3912300551"/>
                    </a:ext>
                  </a:extLst>
                </a:gridCol>
                <a:gridCol w="429563">
                  <a:extLst>
                    <a:ext uri="{9D8B030D-6E8A-4147-A177-3AD203B41FA5}">
                      <a16:colId xmlns:a16="http://schemas.microsoft.com/office/drawing/2014/main" val="1858685781"/>
                    </a:ext>
                  </a:extLst>
                </a:gridCol>
                <a:gridCol w="429563">
                  <a:extLst>
                    <a:ext uri="{9D8B030D-6E8A-4147-A177-3AD203B41FA5}">
                      <a16:colId xmlns:a16="http://schemas.microsoft.com/office/drawing/2014/main" val="1459823760"/>
                    </a:ext>
                  </a:extLst>
                </a:gridCol>
                <a:gridCol w="429563">
                  <a:extLst>
                    <a:ext uri="{9D8B030D-6E8A-4147-A177-3AD203B41FA5}">
                      <a16:colId xmlns:a16="http://schemas.microsoft.com/office/drawing/2014/main" val="6325363"/>
                    </a:ext>
                  </a:extLst>
                </a:gridCol>
                <a:gridCol w="429563">
                  <a:extLst>
                    <a:ext uri="{9D8B030D-6E8A-4147-A177-3AD203B41FA5}">
                      <a16:colId xmlns:a16="http://schemas.microsoft.com/office/drawing/2014/main" val="2049846780"/>
                    </a:ext>
                  </a:extLst>
                </a:gridCol>
                <a:gridCol w="429563">
                  <a:extLst>
                    <a:ext uri="{9D8B030D-6E8A-4147-A177-3AD203B41FA5}">
                      <a16:colId xmlns:a16="http://schemas.microsoft.com/office/drawing/2014/main" val="1738066227"/>
                    </a:ext>
                  </a:extLst>
                </a:gridCol>
                <a:gridCol w="429563">
                  <a:extLst>
                    <a:ext uri="{9D8B030D-6E8A-4147-A177-3AD203B41FA5}">
                      <a16:colId xmlns:a16="http://schemas.microsoft.com/office/drawing/2014/main" val="2393509009"/>
                    </a:ext>
                  </a:extLst>
                </a:gridCol>
                <a:gridCol w="429563">
                  <a:extLst>
                    <a:ext uri="{9D8B030D-6E8A-4147-A177-3AD203B41FA5}">
                      <a16:colId xmlns:a16="http://schemas.microsoft.com/office/drawing/2014/main" val="698247636"/>
                    </a:ext>
                  </a:extLst>
                </a:gridCol>
                <a:gridCol w="429563">
                  <a:extLst>
                    <a:ext uri="{9D8B030D-6E8A-4147-A177-3AD203B41FA5}">
                      <a16:colId xmlns:a16="http://schemas.microsoft.com/office/drawing/2014/main" val="1084549477"/>
                    </a:ext>
                  </a:extLst>
                </a:gridCol>
                <a:gridCol w="510106">
                  <a:extLst>
                    <a:ext uri="{9D8B030D-6E8A-4147-A177-3AD203B41FA5}">
                      <a16:colId xmlns:a16="http://schemas.microsoft.com/office/drawing/2014/main" val="1304299801"/>
                    </a:ext>
                  </a:extLst>
                </a:gridCol>
                <a:gridCol w="429563">
                  <a:extLst>
                    <a:ext uri="{9D8B030D-6E8A-4147-A177-3AD203B41FA5}">
                      <a16:colId xmlns:a16="http://schemas.microsoft.com/office/drawing/2014/main" val="3117669029"/>
                    </a:ext>
                  </a:extLst>
                </a:gridCol>
                <a:gridCol w="489970">
                  <a:extLst>
                    <a:ext uri="{9D8B030D-6E8A-4147-A177-3AD203B41FA5}">
                      <a16:colId xmlns:a16="http://schemas.microsoft.com/office/drawing/2014/main" val="3369491952"/>
                    </a:ext>
                  </a:extLst>
                </a:gridCol>
                <a:gridCol w="476546">
                  <a:extLst>
                    <a:ext uri="{9D8B030D-6E8A-4147-A177-3AD203B41FA5}">
                      <a16:colId xmlns:a16="http://schemas.microsoft.com/office/drawing/2014/main" val="3177640114"/>
                    </a:ext>
                  </a:extLst>
                </a:gridCol>
                <a:gridCol w="429563">
                  <a:extLst>
                    <a:ext uri="{9D8B030D-6E8A-4147-A177-3AD203B41FA5}">
                      <a16:colId xmlns:a16="http://schemas.microsoft.com/office/drawing/2014/main" val="3707777466"/>
                    </a:ext>
                  </a:extLst>
                </a:gridCol>
                <a:gridCol w="577225">
                  <a:extLst>
                    <a:ext uri="{9D8B030D-6E8A-4147-A177-3AD203B41FA5}">
                      <a16:colId xmlns:a16="http://schemas.microsoft.com/office/drawing/2014/main" val="1701287778"/>
                    </a:ext>
                  </a:extLst>
                </a:gridCol>
                <a:gridCol w="530241">
                  <a:extLst>
                    <a:ext uri="{9D8B030D-6E8A-4147-A177-3AD203B41FA5}">
                      <a16:colId xmlns:a16="http://schemas.microsoft.com/office/drawing/2014/main" val="390648887"/>
                    </a:ext>
                  </a:extLst>
                </a:gridCol>
              </a:tblGrid>
              <a:tr h="288446">
                <a:tc gridSpan="16">
                  <a:txBody>
                    <a:bodyPr/>
                    <a:lstStyle/>
                    <a:p>
                      <a:pPr algn="ctr" fontAlgn="b"/>
                      <a:r>
                        <a:rPr lang="en-US" sz="1400" u="none" strike="noStrike" dirty="0">
                          <a:effectLst/>
                        </a:rPr>
                        <a:t>2018</a:t>
                      </a:r>
                      <a:endParaRPr lang="en-US" sz="1400" b="0" i="0" u="none" strike="noStrike" dirty="0">
                        <a:solidFill>
                          <a:srgbClr val="000000"/>
                        </a:solidFill>
                        <a:effectLst/>
                        <a:latin typeface="Calibri" panose="020F0502020204030204" pitchFamily="34" charset="0"/>
                      </a:endParaRPr>
                    </a:p>
                  </a:txBody>
                  <a:tcPr marL="6708" marR="6708" marT="670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1714737"/>
                  </a:ext>
                </a:extLst>
              </a:tr>
              <a:tr h="134161">
                <a:tc>
                  <a:txBody>
                    <a:bodyPr/>
                    <a:lstStyle/>
                    <a:p>
                      <a:pPr algn="l" fontAlgn="b"/>
                      <a:r>
                        <a:rPr lang="en-US" sz="800" u="none" strike="noStrike">
                          <a:effectLst/>
                        </a:rPr>
                        <a:t>Part 1 Crimes</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January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February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March</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April</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May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June</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dirty="0" smtClean="0">
                          <a:effectLst/>
                        </a:rPr>
                        <a:t>August</a:t>
                      </a:r>
                      <a:endParaRPr lang="en-US" sz="800" b="0" i="0" u="none" strike="noStrike" dirty="0">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August</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September</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October</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November</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December</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547900905"/>
                  </a:ext>
                </a:extLst>
              </a:tr>
              <a:tr h="134161">
                <a:tc>
                  <a:txBody>
                    <a:bodyPr/>
                    <a:lstStyle/>
                    <a:p>
                      <a:pPr algn="l" fontAlgn="b"/>
                      <a:r>
                        <a:rPr lang="en-US" sz="800" u="none" strike="noStrike">
                          <a:effectLst/>
                        </a:rPr>
                        <a:t>Aggravated Assault</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3825455436"/>
                  </a:ext>
                </a:extLst>
              </a:tr>
              <a:tr h="134161">
                <a:tc>
                  <a:txBody>
                    <a:bodyPr/>
                    <a:lstStyle/>
                    <a:p>
                      <a:pPr algn="l" fontAlgn="b"/>
                      <a:r>
                        <a:rPr lang="en-US" sz="800" u="none" strike="noStrike">
                          <a:effectLst/>
                        </a:rPr>
                        <a:t>Arson</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3526685444"/>
                  </a:ext>
                </a:extLst>
              </a:tr>
              <a:tr h="134161">
                <a:tc>
                  <a:txBody>
                    <a:bodyPr/>
                    <a:lstStyle/>
                    <a:p>
                      <a:pPr algn="l" fontAlgn="b"/>
                      <a:r>
                        <a:rPr lang="en-US" sz="800" u="none" strike="noStrike">
                          <a:effectLst/>
                        </a:rPr>
                        <a:t>Burgalry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17168362"/>
                  </a:ext>
                </a:extLst>
              </a:tr>
              <a:tr h="134161">
                <a:tc>
                  <a:txBody>
                    <a:bodyPr/>
                    <a:lstStyle/>
                    <a:p>
                      <a:pPr algn="l" fontAlgn="b"/>
                      <a:r>
                        <a:rPr lang="en-US" sz="800" u="none" strike="noStrike">
                          <a:effectLst/>
                        </a:rPr>
                        <a:t>Homicide</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843424611"/>
                  </a:ext>
                </a:extLst>
              </a:tr>
              <a:tr h="134161">
                <a:tc>
                  <a:txBody>
                    <a:bodyPr/>
                    <a:lstStyle/>
                    <a:p>
                      <a:pPr algn="l" fontAlgn="b"/>
                      <a:r>
                        <a:rPr lang="en-US" sz="800" u="none" strike="noStrike">
                          <a:effectLst/>
                        </a:rPr>
                        <a:t>Larceny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131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906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581683348"/>
                  </a:ext>
                </a:extLst>
              </a:tr>
              <a:tr h="134161">
                <a:tc>
                  <a:txBody>
                    <a:bodyPr/>
                    <a:lstStyle/>
                    <a:p>
                      <a:pPr algn="l" fontAlgn="b"/>
                      <a:r>
                        <a:rPr lang="en-US" sz="800" u="none" strike="noStrike">
                          <a:effectLst/>
                        </a:rPr>
                        <a:t>Motor Vehicle Theft</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375601849"/>
                  </a:ext>
                </a:extLst>
              </a:tr>
              <a:tr h="134161">
                <a:tc>
                  <a:txBody>
                    <a:bodyPr/>
                    <a:lstStyle/>
                    <a:p>
                      <a:pPr algn="l" fontAlgn="b"/>
                      <a:r>
                        <a:rPr lang="en-US" sz="800" u="none" strike="noStrike">
                          <a:effectLst/>
                        </a:rPr>
                        <a:t>Robbery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675661060"/>
                  </a:ext>
                </a:extLst>
              </a:tr>
              <a:tr h="134161">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118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115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1234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289691931"/>
                  </a:ext>
                </a:extLst>
              </a:tr>
              <a:tr h="134161">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636045269"/>
                  </a:ext>
                </a:extLst>
              </a:tr>
              <a:tr h="134161">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3667851521"/>
                  </a:ext>
                </a:extLst>
              </a:tr>
              <a:tr h="134161">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746088297"/>
                  </a:ext>
                </a:extLst>
              </a:tr>
              <a:tr h="234782">
                <a:tc gridSpan="16">
                  <a:txBody>
                    <a:bodyPr/>
                    <a:lstStyle/>
                    <a:p>
                      <a:pPr algn="ctr" fontAlgn="b"/>
                      <a:r>
                        <a:rPr lang="en-US" sz="1400" u="none" strike="noStrike">
                          <a:effectLst/>
                        </a:rPr>
                        <a:t>2019</a:t>
                      </a:r>
                      <a:endParaRPr lang="en-US" sz="1400" b="0" i="0" u="none" strike="noStrike">
                        <a:solidFill>
                          <a:srgbClr val="000000"/>
                        </a:solidFill>
                        <a:effectLst/>
                        <a:latin typeface="Calibri" panose="020F0502020204030204" pitchFamily="34" charset="0"/>
                      </a:endParaRPr>
                    </a:p>
                  </a:txBody>
                  <a:tcPr marL="6708" marR="6708" marT="670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2276063"/>
                  </a:ext>
                </a:extLst>
              </a:tr>
              <a:tr h="134161">
                <a:tc>
                  <a:txBody>
                    <a:bodyPr/>
                    <a:lstStyle/>
                    <a:p>
                      <a:pPr algn="l" fontAlgn="b"/>
                      <a:r>
                        <a:rPr lang="en-US" sz="800" u="none" strike="noStrike">
                          <a:effectLst/>
                        </a:rPr>
                        <a:t>Part 1 Crimes</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January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February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March</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April</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May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June</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dirty="0" smtClean="0">
                          <a:effectLst/>
                        </a:rPr>
                        <a:t>August</a:t>
                      </a:r>
                      <a:endParaRPr lang="en-US" sz="800" b="0" i="0" u="none" strike="noStrike" dirty="0">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August</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M/M Change</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r>
                        <a:rPr lang="en-US" sz="800" u="none" strike="noStrike">
                          <a:effectLst/>
                        </a:rPr>
                        <a:t>YTD Change</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366304629"/>
                  </a:ext>
                </a:extLst>
              </a:tr>
              <a:tr h="134161">
                <a:tc>
                  <a:txBody>
                    <a:bodyPr/>
                    <a:lstStyle/>
                    <a:p>
                      <a:pPr algn="l" fontAlgn="b"/>
                      <a:r>
                        <a:rPr lang="en-US" sz="800" u="none" strike="noStrike">
                          <a:effectLst/>
                        </a:rPr>
                        <a:t>Aggravated Assault</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150%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45%</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252142322"/>
                  </a:ext>
                </a:extLst>
              </a:tr>
              <a:tr h="134161">
                <a:tc>
                  <a:txBody>
                    <a:bodyPr/>
                    <a:lstStyle/>
                    <a:p>
                      <a:pPr algn="l" fontAlgn="b"/>
                      <a:r>
                        <a:rPr lang="en-US" sz="800" u="none" strike="noStrike">
                          <a:effectLst/>
                        </a:rPr>
                        <a:t>Arson</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798844068"/>
                  </a:ext>
                </a:extLst>
              </a:tr>
              <a:tr h="134161">
                <a:tc>
                  <a:txBody>
                    <a:bodyPr/>
                    <a:lstStyle/>
                    <a:p>
                      <a:pPr algn="l" fontAlgn="b"/>
                      <a:r>
                        <a:rPr lang="en-US" sz="800" u="none" strike="noStrike">
                          <a:effectLst/>
                        </a:rPr>
                        <a:t>Burgalry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742715229"/>
                  </a:ext>
                </a:extLst>
              </a:tr>
              <a:tr h="134161">
                <a:tc>
                  <a:txBody>
                    <a:bodyPr/>
                    <a:lstStyle/>
                    <a:p>
                      <a:pPr algn="l" fontAlgn="b"/>
                      <a:r>
                        <a:rPr lang="en-US" sz="800" u="none" strike="noStrike">
                          <a:effectLst/>
                        </a:rPr>
                        <a:t>Homicide</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073514160"/>
                  </a:ext>
                </a:extLst>
              </a:tr>
              <a:tr h="134161">
                <a:tc>
                  <a:txBody>
                    <a:bodyPr/>
                    <a:lstStyle/>
                    <a:p>
                      <a:pPr algn="l" fontAlgn="b"/>
                      <a:r>
                        <a:rPr lang="en-US" sz="800" u="none" strike="noStrike">
                          <a:effectLst/>
                        </a:rPr>
                        <a:t>Larceny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49</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525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3900181813"/>
                  </a:ext>
                </a:extLst>
              </a:tr>
              <a:tr h="134161">
                <a:tc>
                  <a:txBody>
                    <a:bodyPr/>
                    <a:lstStyle/>
                    <a:p>
                      <a:pPr algn="l" fontAlgn="b"/>
                      <a:r>
                        <a:rPr lang="en-US" sz="800" u="none" strike="noStrike">
                          <a:effectLst/>
                        </a:rPr>
                        <a:t>Motor Vehicle Theft</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555580993"/>
                  </a:ext>
                </a:extLst>
              </a:tr>
              <a:tr h="134161">
                <a:tc>
                  <a:txBody>
                    <a:bodyPr/>
                    <a:lstStyle/>
                    <a:p>
                      <a:pPr algn="l" fontAlgn="b"/>
                      <a:r>
                        <a:rPr lang="en-US" sz="800" u="none" strike="noStrike">
                          <a:effectLst/>
                        </a:rPr>
                        <a:t>Robbery</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40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2375709701"/>
                  </a:ext>
                </a:extLst>
              </a:tr>
              <a:tr h="134161">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77</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86</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108</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101</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770</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08" marR="6708" marT="6708" marB="0" anchor="b"/>
                </a:tc>
                <a:tc>
                  <a:txBody>
                    <a:bodyPr/>
                    <a:lstStyle/>
                    <a:p>
                      <a:pPr algn="r" fontAlgn="b"/>
                      <a:r>
                        <a:rPr lang="en-US" sz="800" u="none" strike="noStrike" dirty="0">
                          <a:effectLst/>
                        </a:rPr>
                        <a:t>-9%</a:t>
                      </a:r>
                      <a:endParaRPr lang="en-US" sz="800" b="0" i="0" u="none" strike="noStrike" dirty="0">
                        <a:solidFill>
                          <a:srgbClr val="000000"/>
                        </a:solidFill>
                        <a:effectLst/>
                        <a:latin typeface="Calibri" panose="020F0502020204030204" pitchFamily="34" charset="0"/>
                      </a:endParaRPr>
                    </a:p>
                  </a:txBody>
                  <a:tcPr marL="6708" marR="6708" marT="6708" marB="0" anchor="b"/>
                </a:tc>
                <a:extLst>
                  <a:ext uri="{0D108BD9-81ED-4DB2-BD59-A6C34878D82A}">
                    <a16:rowId xmlns:a16="http://schemas.microsoft.com/office/drawing/2014/main" val="1743236970"/>
                  </a:ext>
                </a:extLst>
              </a:tr>
            </a:tbl>
          </a:graphicData>
        </a:graphic>
      </p:graphicFrame>
    </p:spTree>
    <p:extLst>
      <p:ext uri="{BB962C8B-B14F-4D97-AF65-F5344CB8AC3E}">
        <p14:creationId xmlns:p14="http://schemas.microsoft.com/office/powerpoint/2010/main" val="8683419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3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38"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3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4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TextBox 4"/>
          <p:cNvSpPr txBox="1"/>
          <p:nvPr/>
        </p:nvSpPr>
        <p:spPr>
          <a:xfrm>
            <a:off x="714260" y="255657"/>
            <a:ext cx="8077200" cy="707886"/>
          </a:xfrm>
          <a:prstGeom prst="rect">
            <a:avLst/>
          </a:prstGeom>
          <a:noFill/>
        </p:spPr>
        <p:txBody>
          <a:bodyPr wrap="square" rtlCol="0">
            <a:spAutoFit/>
          </a:bodyPr>
          <a:lstStyle/>
          <a:p>
            <a:pPr algn="ctr"/>
            <a:r>
              <a:rPr lang="en-US" sz="4000" dirty="0" smtClean="0"/>
              <a:t>Central West End: August 2019</a:t>
            </a:r>
            <a:endParaRPr lang="en-US" sz="4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355" y="1510800"/>
            <a:ext cx="3029574" cy="229445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836683"/>
            <a:ext cx="2373888" cy="92977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91" y="4888492"/>
            <a:ext cx="2983302" cy="86358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1510800"/>
            <a:ext cx="2514600" cy="2590800"/>
          </a:xfrm>
          <a:prstGeom prst="rect">
            <a:avLst/>
          </a:prstGeom>
        </p:spPr>
      </p:pic>
    </p:spTree>
    <p:extLst>
      <p:ext uri="{BB962C8B-B14F-4D97-AF65-F5344CB8AC3E}">
        <p14:creationId xmlns:p14="http://schemas.microsoft.com/office/powerpoint/2010/main" val="1164728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946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9462"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946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615" t="12223" r="1615" b="11111"/>
          <a:stretch/>
        </p:blipFill>
        <p:spPr>
          <a:xfrm>
            <a:off x="914400" y="762000"/>
            <a:ext cx="7620001" cy="5257800"/>
          </a:xfrm>
          <a:prstGeom prst="rect">
            <a:avLst/>
          </a:prstGeom>
        </p:spPr>
      </p:pic>
    </p:spTree>
    <p:extLst>
      <p:ext uri="{BB962C8B-B14F-4D97-AF65-F5344CB8AC3E}">
        <p14:creationId xmlns:p14="http://schemas.microsoft.com/office/powerpoint/2010/main" val="3562378605"/>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sldjump"/>
              </a:rPr>
              <a:t>Appendix 2 Links</a:t>
            </a:r>
            <a:endParaRPr lang="en-US" dirty="0"/>
          </a:p>
        </p:txBody>
      </p:sp>
      <p:sp>
        <p:nvSpPr>
          <p:cNvPr id="3" name="Content Placeholder 2"/>
          <p:cNvSpPr>
            <a:spLocks noGrp="1"/>
          </p:cNvSpPr>
          <p:nvPr>
            <p:ph idx="1"/>
          </p:nvPr>
        </p:nvSpPr>
        <p:spPr/>
        <p:txBody>
          <a:bodyPr/>
          <a:lstStyle/>
          <a:p>
            <a:r>
              <a:rPr lang="en-US" sz="1800" dirty="0" smtClean="0">
                <a:hlinkClick r:id="rId3" action="ppaction://hlinksldjump"/>
              </a:rPr>
              <a:t>CWE Day/ Night Crimes</a:t>
            </a:r>
            <a:endParaRPr lang="en-US" sz="1800" dirty="0" smtClean="0"/>
          </a:p>
          <a:p>
            <a:r>
              <a:rPr lang="en-US" sz="1800" dirty="0" smtClean="0">
                <a:hlinkClick r:id="rId4" action="ppaction://hlinksldjump"/>
              </a:rPr>
              <a:t>CWE Crimes Against Persons </a:t>
            </a:r>
            <a:endParaRPr lang="en-US" sz="1800" dirty="0" smtClean="0"/>
          </a:p>
          <a:p>
            <a:r>
              <a:rPr lang="en-US" sz="1800" dirty="0">
                <a:hlinkClick r:id="rId5" action="ppaction://hlinksldjump"/>
              </a:rPr>
              <a:t>C</a:t>
            </a:r>
            <a:r>
              <a:rPr lang="en-US" sz="1800" dirty="0" smtClean="0">
                <a:hlinkClick r:id="rId5" action="ppaction://hlinksldjump"/>
              </a:rPr>
              <a:t>WE Density Map</a:t>
            </a:r>
            <a:endParaRPr lang="en-US" sz="1800" dirty="0" smtClean="0"/>
          </a:p>
          <a:p>
            <a:r>
              <a:rPr lang="en-US" sz="1800" dirty="0" smtClean="0">
                <a:hlinkClick r:id="rId6" action="ppaction://hlinksldjump"/>
              </a:rPr>
              <a:t>CWE Larceny Breakdown</a:t>
            </a:r>
            <a:endParaRPr lang="en-US" sz="1800" dirty="0" smtClean="0"/>
          </a:p>
          <a:p>
            <a:r>
              <a:rPr lang="en-US" sz="1800" dirty="0" smtClean="0">
                <a:hlinkClick r:id="rId7" action="ppaction://hlinksldjump"/>
              </a:rPr>
              <a:t>CWE </a:t>
            </a:r>
            <a:r>
              <a:rPr lang="en-US" sz="1800" dirty="0" smtClean="0">
                <a:hlinkClick r:id="rId7" action="ppaction://hlinksldjump"/>
              </a:rPr>
              <a:t>Crime by Day of Week</a:t>
            </a:r>
            <a:endParaRPr lang="en-US" sz="1800" dirty="0" smtClean="0"/>
          </a:p>
          <a:p>
            <a:r>
              <a:rPr lang="en-US" sz="1800" dirty="0" smtClean="0">
                <a:hlinkClick r:id="rId8" action="ppaction://hlinksldjump"/>
              </a:rPr>
              <a:t>CWE </a:t>
            </a:r>
            <a:r>
              <a:rPr lang="en-US" sz="1800" dirty="0" smtClean="0">
                <a:hlinkClick r:id="rId8" action="ppaction://hlinksldjump"/>
              </a:rPr>
              <a:t>Crime by </a:t>
            </a:r>
            <a:r>
              <a:rPr lang="en-US" sz="1800" dirty="0" smtClean="0">
                <a:hlinkClick r:id="rId8" action="ppaction://hlinksldjump"/>
              </a:rPr>
              <a:t>Time </a:t>
            </a:r>
            <a:r>
              <a:rPr lang="en-US" sz="1800" dirty="0">
                <a:hlinkClick r:id="rId8" action="ppaction://hlinksldjump"/>
              </a:rPr>
              <a:t>o</a:t>
            </a:r>
            <a:r>
              <a:rPr lang="en-US" sz="1800" dirty="0" smtClean="0">
                <a:hlinkClick r:id="rId8" action="ppaction://hlinksldjump"/>
              </a:rPr>
              <a:t>f Day  </a:t>
            </a:r>
            <a:endParaRPr lang="en-US" sz="1800" dirty="0" smtClean="0"/>
          </a:p>
          <a:p>
            <a:r>
              <a:rPr lang="en-US" sz="1800" dirty="0" smtClean="0">
                <a:hlinkClick r:id="rId9" action="ppaction://hlinksldjump"/>
              </a:rPr>
              <a:t>CWE </a:t>
            </a:r>
            <a:r>
              <a:rPr lang="en-US" sz="1800" dirty="0" smtClean="0">
                <a:hlinkClick r:id="rId9" action="ppaction://hlinksldjump"/>
              </a:rPr>
              <a:t>Crime by Category and Day</a:t>
            </a:r>
            <a:endParaRPr lang="en-US" sz="1800" dirty="0" smtClean="0"/>
          </a:p>
        </p:txBody>
      </p:sp>
    </p:spTree>
    <p:extLst>
      <p:ext uri="{BB962C8B-B14F-4D97-AF65-F5344CB8AC3E}">
        <p14:creationId xmlns:p14="http://schemas.microsoft.com/office/powerpoint/2010/main" val="547949137"/>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txBox="1">
            <a:spLocks/>
          </p:cNvSpPr>
          <p:nvPr/>
        </p:nvSpPr>
        <p:spPr bwMode="auto">
          <a:xfrm>
            <a:off x="304799" y="534986"/>
            <a:ext cx="8991600" cy="5413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dirty="0" smtClean="0">
                <a:solidFill>
                  <a:schemeClr val="tx1"/>
                </a:solidFill>
              </a:rPr>
              <a:t>Washington University Medical Campus: August 2019</a:t>
            </a:r>
            <a:endParaRPr lang="en-US" sz="2800" dirty="0">
              <a:solidFill>
                <a:schemeClr val="tx1"/>
              </a:solidFill>
            </a:endParaRPr>
          </a:p>
        </p:txBody>
      </p:sp>
      <p:sp>
        <p:nvSpPr>
          <p:cNvPr id="2" name="Rectangle 1"/>
          <p:cNvSpPr/>
          <p:nvPr/>
        </p:nvSpPr>
        <p:spPr>
          <a:xfrm>
            <a:off x="762000" y="1905000"/>
            <a:ext cx="7915826" cy="3416320"/>
          </a:xfrm>
          <a:prstGeom prst="rect">
            <a:avLst/>
          </a:prstGeom>
        </p:spPr>
        <p:txBody>
          <a:bodyPr wrap="square">
            <a:spAutoFit/>
          </a:bodyPr>
          <a:lstStyle/>
          <a:p>
            <a:pPr marL="342900" indent="-342900">
              <a:buFont typeface="Arial" pitchFamily="34" charset="0"/>
              <a:buChar char="•"/>
            </a:pPr>
            <a:r>
              <a:rPr lang="en-US" sz="1800" u="sng" dirty="0" smtClean="0"/>
              <a:t>12 Total Crimes</a:t>
            </a:r>
            <a:endParaRPr lang="en-US" sz="1800" dirty="0" smtClean="0"/>
          </a:p>
          <a:p>
            <a:pPr marL="800100" lvl="1" indent="-342900">
              <a:buFont typeface="Arial" pitchFamily="34" charset="0"/>
              <a:buChar char="•"/>
            </a:pPr>
            <a:r>
              <a:rPr lang="en-US" sz="1800" b="1" dirty="0" smtClean="0"/>
              <a:t>200.00% </a:t>
            </a:r>
            <a:r>
              <a:rPr lang="en-US" sz="1800" b="1" dirty="0" smtClean="0">
                <a:solidFill>
                  <a:srgbClr val="FF0000"/>
                </a:solidFill>
              </a:rPr>
              <a:t>increase</a:t>
            </a:r>
            <a:r>
              <a:rPr lang="en-US" sz="1800" b="1" dirty="0" smtClean="0"/>
              <a:t> </a:t>
            </a:r>
            <a:r>
              <a:rPr lang="en-US" sz="1800" dirty="0" smtClean="0"/>
              <a:t>compared to August 2018 (4 crimes).</a:t>
            </a:r>
          </a:p>
          <a:p>
            <a:pPr marL="1257300" lvl="2" indent="-342900">
              <a:buFont typeface="Arial" pitchFamily="34" charset="0"/>
              <a:buChar char="•"/>
            </a:pPr>
            <a:r>
              <a:rPr lang="en-US" sz="1800" dirty="0" smtClean="0">
                <a:solidFill>
                  <a:srgbClr val="00B050"/>
                </a:solidFill>
              </a:rPr>
              <a:t>Decreased: </a:t>
            </a:r>
          </a:p>
          <a:p>
            <a:pPr marL="1257300" lvl="2" indent="-342900">
              <a:buFont typeface="Arial" pitchFamily="34" charset="0"/>
              <a:buChar char="•"/>
            </a:pPr>
            <a:r>
              <a:rPr lang="en-US" sz="1800" dirty="0" smtClean="0">
                <a:solidFill>
                  <a:srgbClr val="FF0000"/>
                </a:solidFill>
              </a:rPr>
              <a:t>Increased:</a:t>
            </a:r>
            <a:r>
              <a:rPr lang="en-US" sz="1800" dirty="0" smtClean="0"/>
              <a:t> assault, burglary, motor vehicle theft, robbery </a:t>
            </a:r>
          </a:p>
          <a:p>
            <a:pPr marL="1257300" lvl="2" indent="-342900">
              <a:buFont typeface="Arial" pitchFamily="34" charset="0"/>
              <a:buChar char="•"/>
            </a:pPr>
            <a:r>
              <a:rPr lang="en-US" sz="1800" dirty="0" smtClean="0">
                <a:solidFill>
                  <a:srgbClr val="00B0F0"/>
                </a:solidFill>
              </a:rPr>
              <a:t>No change:</a:t>
            </a:r>
            <a:r>
              <a:rPr lang="en-US" sz="1800" dirty="0"/>
              <a:t> </a:t>
            </a:r>
            <a:r>
              <a:rPr lang="en-US" sz="1800" dirty="0" smtClean="0"/>
              <a:t>homicide, larceny</a:t>
            </a:r>
          </a:p>
          <a:p>
            <a:pPr marL="800100" lvl="1" indent="-342900">
              <a:buFont typeface="Arial" pitchFamily="34" charset="0"/>
              <a:buChar char="•"/>
            </a:pPr>
            <a:r>
              <a:rPr lang="en-US" sz="1800" b="1" dirty="0"/>
              <a:t>6</a:t>
            </a:r>
            <a:r>
              <a:rPr lang="en-US" sz="1800" b="1" dirty="0" smtClean="0"/>
              <a:t> crimes against persons</a:t>
            </a:r>
          </a:p>
          <a:p>
            <a:pPr marL="1257300" lvl="2" indent="-342900">
              <a:buFont typeface="Arial" pitchFamily="34" charset="0"/>
              <a:buChar char="•"/>
            </a:pPr>
            <a:r>
              <a:rPr lang="en-US" sz="1800" b="1" dirty="0" smtClean="0"/>
              <a:t>100% </a:t>
            </a:r>
            <a:r>
              <a:rPr lang="en-US" sz="1800" b="1" dirty="0" smtClean="0">
                <a:solidFill>
                  <a:srgbClr val="00B050"/>
                </a:solidFill>
              </a:rPr>
              <a:t>decrease</a:t>
            </a:r>
            <a:r>
              <a:rPr lang="en-US" sz="1800" b="1" dirty="0" smtClean="0">
                <a:solidFill>
                  <a:srgbClr val="00B0F0"/>
                </a:solidFill>
              </a:rPr>
              <a:t> </a:t>
            </a:r>
            <a:r>
              <a:rPr lang="en-US" sz="1800" dirty="0" smtClean="0"/>
              <a:t>compared to August 2018 (0 crimes)</a:t>
            </a:r>
            <a:endParaRPr lang="en-US" sz="1800" b="1" dirty="0" smtClean="0"/>
          </a:p>
          <a:p>
            <a:pPr marL="342900" indent="-342900">
              <a:buFont typeface="Arial" pitchFamily="34" charset="0"/>
              <a:buChar char="•"/>
            </a:pPr>
            <a:r>
              <a:rPr lang="en-US" sz="1800" u="sng" dirty="0" smtClean="0"/>
              <a:t>67 total crimes</a:t>
            </a:r>
            <a:r>
              <a:rPr lang="en-US" sz="1800" dirty="0" smtClean="0"/>
              <a:t> so far in 2019</a:t>
            </a:r>
          </a:p>
          <a:p>
            <a:pPr marL="800100" lvl="1" indent="-342900">
              <a:buFont typeface="Arial" pitchFamily="34" charset="0"/>
              <a:buChar char="•"/>
            </a:pPr>
            <a:r>
              <a:rPr lang="en-US" sz="1800" b="1" dirty="0" smtClean="0"/>
              <a:t>39% </a:t>
            </a:r>
            <a:r>
              <a:rPr lang="en-US" sz="1800" b="1" dirty="0" smtClean="0">
                <a:solidFill>
                  <a:srgbClr val="FF0000"/>
                </a:solidFill>
              </a:rPr>
              <a:t>increase</a:t>
            </a:r>
            <a:r>
              <a:rPr lang="en-US" sz="1800" b="1" dirty="0" smtClean="0"/>
              <a:t> </a:t>
            </a:r>
            <a:r>
              <a:rPr lang="en-US" sz="1800" dirty="0" smtClean="0"/>
              <a:t>compared to this point in 2018 (93 crimes)</a:t>
            </a:r>
          </a:p>
          <a:p>
            <a:pPr marL="1257300" lvl="2" indent="-342900">
              <a:buFont typeface="Arial" pitchFamily="34" charset="0"/>
              <a:buChar char="•"/>
            </a:pPr>
            <a:r>
              <a:rPr lang="en-US" sz="1800" dirty="0" smtClean="0">
                <a:solidFill>
                  <a:srgbClr val="00B050"/>
                </a:solidFill>
              </a:rPr>
              <a:t>Decreased:</a:t>
            </a:r>
            <a:r>
              <a:rPr lang="en-US" sz="1800" dirty="0" smtClean="0"/>
              <a:t> homicide </a:t>
            </a:r>
          </a:p>
          <a:p>
            <a:pPr marL="1257300" lvl="2" indent="-342900">
              <a:buFont typeface="Arial" pitchFamily="34" charset="0"/>
              <a:buChar char="•"/>
            </a:pPr>
            <a:r>
              <a:rPr lang="en-US" sz="1800" dirty="0" smtClean="0">
                <a:solidFill>
                  <a:srgbClr val="FF0000"/>
                </a:solidFill>
              </a:rPr>
              <a:t>Increased:</a:t>
            </a:r>
            <a:r>
              <a:rPr lang="en-US" sz="1800" dirty="0" smtClean="0"/>
              <a:t> assault, motor vehicle theft, larceny, robbery</a:t>
            </a:r>
          </a:p>
          <a:p>
            <a:pPr marL="1257300" lvl="2" indent="-342900">
              <a:buFont typeface="Arial" pitchFamily="34" charset="0"/>
              <a:buChar char="•"/>
            </a:pPr>
            <a:r>
              <a:rPr lang="en-US" sz="1800" dirty="0" smtClean="0">
                <a:solidFill>
                  <a:srgbClr val="00B0F0"/>
                </a:solidFill>
              </a:rPr>
              <a:t>No change: </a:t>
            </a:r>
            <a:r>
              <a:rPr lang="en-US" sz="1800" dirty="0" smtClean="0"/>
              <a:t>burglary</a:t>
            </a:r>
          </a:p>
        </p:txBody>
      </p:sp>
    </p:spTree>
    <p:extLst>
      <p:ext uri="{BB962C8B-B14F-4D97-AF65-F5344CB8AC3E}">
        <p14:creationId xmlns:p14="http://schemas.microsoft.com/office/powerpoint/2010/main" val="37337652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001000" cy="914400"/>
          </a:xfrm>
        </p:spPr>
        <p:txBody>
          <a:bodyPr/>
          <a:lstStyle/>
          <a:p>
            <a:r>
              <a:rPr lang="en-US" sz="3600" dirty="0" smtClean="0">
                <a:solidFill>
                  <a:schemeClr val="tx1"/>
                </a:solidFill>
              </a:rPr>
              <a:t>Summary Notes: FPSE August 2019</a:t>
            </a:r>
            <a:endParaRPr lang="en-US" sz="3600" dirty="0">
              <a:solidFill>
                <a:schemeClr val="tx1"/>
              </a:solidFill>
            </a:endParaRPr>
          </a:p>
        </p:txBody>
      </p:sp>
      <p:sp>
        <p:nvSpPr>
          <p:cNvPr id="3" name="TextBox 2"/>
          <p:cNvSpPr txBox="1"/>
          <p:nvPr/>
        </p:nvSpPr>
        <p:spPr>
          <a:xfrm>
            <a:off x="852577" y="1905000"/>
            <a:ext cx="7848600" cy="3985706"/>
          </a:xfrm>
          <a:prstGeom prst="rect">
            <a:avLst/>
          </a:prstGeom>
          <a:noFill/>
        </p:spPr>
        <p:txBody>
          <a:bodyPr wrap="square" rtlCol="0">
            <a:spAutoFit/>
          </a:bodyPr>
          <a:lstStyle/>
          <a:p>
            <a:pPr marL="342900" indent="-342900">
              <a:buFont typeface="Arial" panose="020B0604020202020204" pitchFamily="34" charset="0"/>
              <a:buChar char="•"/>
            </a:pPr>
            <a:r>
              <a:rPr lang="en-US" sz="1700" u="sng" dirty="0" smtClean="0"/>
              <a:t>32 Total Crimes </a:t>
            </a:r>
          </a:p>
          <a:p>
            <a:pPr marL="800100" lvl="1" indent="-342900">
              <a:buFont typeface="Arial" panose="020B0604020202020204" pitchFamily="34" charset="0"/>
              <a:buChar char="•"/>
            </a:pPr>
            <a:r>
              <a:rPr lang="en-US" sz="1700" b="1" dirty="0" smtClean="0"/>
              <a:t>21% </a:t>
            </a:r>
            <a:r>
              <a:rPr lang="en-US" sz="1700" b="1" dirty="0" smtClean="0">
                <a:solidFill>
                  <a:srgbClr val="FF0000"/>
                </a:solidFill>
              </a:rPr>
              <a:t>increase</a:t>
            </a:r>
            <a:r>
              <a:rPr lang="en-US" sz="1700" b="1" dirty="0" smtClean="0"/>
              <a:t> </a:t>
            </a:r>
            <a:r>
              <a:rPr lang="en-US" sz="1700" dirty="0" smtClean="0"/>
              <a:t>compared to August 2018 (19 crimes)</a:t>
            </a:r>
          </a:p>
          <a:p>
            <a:pPr marL="1257300" lvl="2" indent="-342900">
              <a:buFont typeface="Arial" panose="020B0604020202020204" pitchFamily="34" charset="0"/>
              <a:buChar char="•"/>
            </a:pPr>
            <a:r>
              <a:rPr lang="en-US" sz="1700" dirty="0" smtClean="0">
                <a:solidFill>
                  <a:srgbClr val="00B050"/>
                </a:solidFill>
              </a:rPr>
              <a:t>Decreased:</a:t>
            </a:r>
            <a:r>
              <a:rPr lang="en-US" sz="1700" dirty="0" smtClean="0"/>
              <a:t> assault</a:t>
            </a:r>
          </a:p>
          <a:p>
            <a:pPr marL="1257300" lvl="2" indent="-342900">
              <a:buFont typeface="Arial" panose="020B0604020202020204" pitchFamily="34" charset="0"/>
              <a:buChar char="•"/>
            </a:pPr>
            <a:r>
              <a:rPr lang="en-US" sz="1700" dirty="0" smtClean="0">
                <a:solidFill>
                  <a:srgbClr val="FF0000"/>
                </a:solidFill>
              </a:rPr>
              <a:t>Increased: </a:t>
            </a:r>
            <a:r>
              <a:rPr lang="en-US" sz="1700" dirty="0" smtClean="0"/>
              <a:t>arson</a:t>
            </a:r>
            <a:r>
              <a:rPr lang="en-US" sz="1700" dirty="0"/>
              <a:t>, larceny </a:t>
            </a:r>
            <a:endParaRPr lang="en-US" sz="1700" dirty="0" smtClean="0"/>
          </a:p>
          <a:p>
            <a:pPr marL="1257300" lvl="2" indent="-342900">
              <a:buFont typeface="Arial" panose="020B0604020202020204" pitchFamily="34" charset="0"/>
              <a:buChar char="•"/>
            </a:pPr>
            <a:r>
              <a:rPr lang="en-US" sz="1700" dirty="0" smtClean="0">
                <a:solidFill>
                  <a:srgbClr val="00B0F0"/>
                </a:solidFill>
              </a:rPr>
              <a:t>No change:</a:t>
            </a:r>
            <a:r>
              <a:rPr lang="en-US" sz="1700" dirty="0" smtClean="0"/>
              <a:t> burglary, homicide, motor vehicle theft, robbery</a:t>
            </a:r>
          </a:p>
          <a:p>
            <a:pPr marL="800100" lvl="1" indent="-342900">
              <a:buFont typeface="Arial" panose="020B0604020202020204" pitchFamily="34" charset="0"/>
              <a:buChar char="•"/>
            </a:pPr>
            <a:r>
              <a:rPr lang="en-US" sz="1700" b="1" dirty="0" smtClean="0"/>
              <a:t>1 crimes against persons</a:t>
            </a:r>
            <a:r>
              <a:rPr lang="en-US" sz="1700" dirty="0" smtClean="0"/>
              <a:t> (0 assaults, 1 robberies)</a:t>
            </a:r>
          </a:p>
          <a:p>
            <a:pPr marL="1257300" lvl="2" indent="-342900">
              <a:buFont typeface="Arial" panose="020B0604020202020204" pitchFamily="34" charset="0"/>
              <a:buChar char="•"/>
            </a:pPr>
            <a:r>
              <a:rPr lang="en-US" sz="1700" b="1" dirty="0" smtClean="0"/>
              <a:t>75% </a:t>
            </a:r>
            <a:r>
              <a:rPr lang="en-US" sz="1700" b="1" dirty="0" smtClean="0">
                <a:solidFill>
                  <a:srgbClr val="00B050"/>
                </a:solidFill>
              </a:rPr>
              <a:t>decrease</a:t>
            </a:r>
            <a:r>
              <a:rPr lang="en-US" sz="1700" b="1" dirty="0" smtClean="0">
                <a:solidFill>
                  <a:srgbClr val="00B0F0"/>
                </a:solidFill>
              </a:rPr>
              <a:t> </a:t>
            </a:r>
            <a:r>
              <a:rPr lang="en-US" sz="1700" dirty="0" smtClean="0"/>
              <a:t>compared to August 2018 (4 crimes)</a:t>
            </a:r>
          </a:p>
          <a:p>
            <a:pPr marL="800100" lvl="1" indent="-342900">
              <a:buFont typeface="Arial" panose="020B0604020202020204" pitchFamily="34" charset="0"/>
              <a:buChar char="•"/>
            </a:pPr>
            <a:r>
              <a:rPr lang="en-US" sz="1700" dirty="0" smtClean="0"/>
              <a:t>Crime occurred most frequently on Thursdays</a:t>
            </a:r>
          </a:p>
          <a:p>
            <a:pPr marL="342900" indent="-342900">
              <a:buFont typeface="Arial" panose="020B0604020202020204" pitchFamily="34" charset="0"/>
              <a:buChar char="•"/>
            </a:pPr>
            <a:r>
              <a:rPr lang="en-US" sz="1700" u="sng" dirty="0" smtClean="0"/>
              <a:t>166 total crimes</a:t>
            </a:r>
            <a:r>
              <a:rPr lang="en-US" sz="1700" dirty="0" smtClean="0"/>
              <a:t> so far in 2019</a:t>
            </a:r>
          </a:p>
          <a:p>
            <a:pPr marL="800100" lvl="1" indent="-342900">
              <a:buFont typeface="Arial" panose="020B0604020202020204" pitchFamily="34" charset="0"/>
              <a:buChar char="•"/>
            </a:pPr>
            <a:r>
              <a:rPr lang="en-US" sz="1700" b="1" dirty="0" smtClean="0"/>
              <a:t>25% </a:t>
            </a:r>
            <a:r>
              <a:rPr lang="en-US" sz="1700" b="1" dirty="0" smtClean="0">
                <a:solidFill>
                  <a:srgbClr val="FF0000"/>
                </a:solidFill>
              </a:rPr>
              <a:t>increase</a:t>
            </a:r>
            <a:r>
              <a:rPr lang="en-US" sz="1700" dirty="0" smtClean="0"/>
              <a:t> compared to this point in 2018 (133 crimes)</a:t>
            </a:r>
          </a:p>
          <a:p>
            <a:pPr marL="1257300" lvl="2" indent="-342900">
              <a:buFont typeface="Arial" panose="020B0604020202020204" pitchFamily="34" charset="0"/>
              <a:buChar char="•"/>
            </a:pPr>
            <a:r>
              <a:rPr lang="en-US" sz="1700" dirty="0" smtClean="0">
                <a:solidFill>
                  <a:srgbClr val="00B050"/>
                </a:solidFill>
              </a:rPr>
              <a:t>Decreased:</a:t>
            </a:r>
            <a:r>
              <a:rPr lang="en-US" sz="1700" dirty="0" smtClean="0"/>
              <a:t> assault, burglary, homicide, </a:t>
            </a:r>
          </a:p>
          <a:p>
            <a:pPr marL="1257300" lvl="2" indent="-342900">
              <a:buFont typeface="Arial" panose="020B0604020202020204" pitchFamily="34" charset="0"/>
              <a:buChar char="•"/>
            </a:pPr>
            <a:r>
              <a:rPr lang="en-US" sz="1700" dirty="0" smtClean="0">
                <a:solidFill>
                  <a:srgbClr val="FF0000"/>
                </a:solidFill>
              </a:rPr>
              <a:t>Increased:</a:t>
            </a:r>
            <a:r>
              <a:rPr lang="en-US" sz="1700" dirty="0" smtClean="0"/>
              <a:t> arson, larceny</a:t>
            </a:r>
            <a:r>
              <a:rPr lang="en-US" sz="1700" dirty="0"/>
              <a:t>, motor vehicle </a:t>
            </a:r>
            <a:r>
              <a:rPr lang="en-US" sz="1700" dirty="0" smtClean="0"/>
              <a:t>theft, robbery</a:t>
            </a:r>
          </a:p>
          <a:p>
            <a:pPr lvl="1">
              <a:buFont typeface="Arial" panose="020B0604020202020204" pitchFamily="34" charset="0"/>
              <a:buChar char="•"/>
            </a:pPr>
            <a:r>
              <a:rPr lang="en-US" sz="1600" b="1" dirty="0" smtClean="0"/>
              <a:t>      27 </a:t>
            </a:r>
            <a:r>
              <a:rPr lang="en-US" sz="1600" b="1" dirty="0"/>
              <a:t>crimes against persons </a:t>
            </a:r>
            <a:r>
              <a:rPr lang="en-US" sz="1600" dirty="0"/>
              <a:t>so far this year</a:t>
            </a:r>
          </a:p>
          <a:p>
            <a:pPr lvl="2">
              <a:buFont typeface="Arial" panose="020B0604020202020204" pitchFamily="34" charset="0"/>
              <a:buChar char="•"/>
            </a:pPr>
            <a:r>
              <a:rPr lang="en-US" sz="1600" b="1" dirty="0" smtClean="0"/>
              <a:t>     25% </a:t>
            </a:r>
            <a:r>
              <a:rPr lang="en-US" sz="1600" b="1" dirty="0">
                <a:solidFill>
                  <a:srgbClr val="00B050"/>
                </a:solidFill>
              </a:rPr>
              <a:t>decrease</a:t>
            </a:r>
            <a:r>
              <a:rPr lang="en-US" sz="1600" b="1" dirty="0" smtClean="0"/>
              <a:t> </a:t>
            </a:r>
            <a:r>
              <a:rPr lang="en-US" sz="1600" dirty="0"/>
              <a:t>compared to this point in 2018 </a:t>
            </a:r>
            <a:r>
              <a:rPr lang="en-US" sz="1600" dirty="0" smtClean="0"/>
              <a:t>(36 </a:t>
            </a:r>
            <a:r>
              <a:rPr lang="en-US" sz="1600" dirty="0"/>
              <a:t>crimes)</a:t>
            </a:r>
          </a:p>
          <a:p>
            <a:pPr marL="1257300" lvl="2" indent="-342900">
              <a:buFont typeface="Arial" panose="020B0604020202020204" pitchFamily="34" charset="0"/>
              <a:buChar char="•"/>
            </a:pPr>
            <a:endParaRPr lang="en-US" sz="1700" dirty="0" smtClean="0"/>
          </a:p>
        </p:txBody>
      </p:sp>
    </p:spTree>
    <p:extLst>
      <p:ext uri="{BB962C8B-B14F-4D97-AF65-F5344CB8AC3E}">
        <p14:creationId xmlns:p14="http://schemas.microsoft.com/office/powerpoint/2010/main" val="4099223435"/>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312" y="299634"/>
            <a:ext cx="8763000" cy="523220"/>
          </a:xfrm>
          <a:prstGeom prst="rect">
            <a:avLst/>
          </a:prstGeom>
          <a:noFill/>
        </p:spPr>
        <p:txBody>
          <a:bodyPr wrap="square" rtlCol="0">
            <a:spAutoFit/>
          </a:bodyPr>
          <a:lstStyle/>
          <a:p>
            <a:pPr algn="ctr"/>
            <a:r>
              <a:rPr lang="en-US" sz="2800" dirty="0" smtClean="0">
                <a:solidFill>
                  <a:schemeClr val="accent4"/>
                </a:solidFill>
              </a:rPr>
              <a:t>WUMC Campus: Comparing 2018 and 2019</a:t>
            </a:r>
            <a:endParaRPr lang="en-US" sz="2800" dirty="0">
              <a:solidFill>
                <a:schemeClr val="accent4"/>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960478845"/>
              </p:ext>
            </p:extLst>
          </p:nvPr>
        </p:nvGraphicFramePr>
        <p:xfrm>
          <a:off x="846612" y="1676400"/>
          <a:ext cx="7772400" cy="3956154"/>
        </p:xfrm>
        <a:graphic>
          <a:graphicData uri="http://schemas.openxmlformats.org/drawingml/2006/table">
            <a:tbl>
              <a:tblPr>
                <a:tableStyleId>{7E9639D4-E3E2-4D34-9284-5A2195B3D0D7}</a:tableStyleId>
              </a:tblPr>
              <a:tblGrid>
                <a:gridCol w="1091968">
                  <a:extLst>
                    <a:ext uri="{9D8B030D-6E8A-4147-A177-3AD203B41FA5}">
                      <a16:colId xmlns:a16="http://schemas.microsoft.com/office/drawing/2014/main" val="191219167"/>
                    </a:ext>
                  </a:extLst>
                </a:gridCol>
                <a:gridCol w="443355">
                  <a:extLst>
                    <a:ext uri="{9D8B030D-6E8A-4147-A177-3AD203B41FA5}">
                      <a16:colId xmlns:a16="http://schemas.microsoft.com/office/drawing/2014/main" val="72225645"/>
                    </a:ext>
                  </a:extLst>
                </a:gridCol>
                <a:gridCol w="509037">
                  <a:extLst>
                    <a:ext uri="{9D8B030D-6E8A-4147-A177-3AD203B41FA5}">
                      <a16:colId xmlns:a16="http://schemas.microsoft.com/office/drawing/2014/main" val="3710152893"/>
                    </a:ext>
                  </a:extLst>
                </a:gridCol>
                <a:gridCol w="369463">
                  <a:extLst>
                    <a:ext uri="{9D8B030D-6E8A-4147-A177-3AD203B41FA5}">
                      <a16:colId xmlns:a16="http://schemas.microsoft.com/office/drawing/2014/main" val="2493435028"/>
                    </a:ext>
                  </a:extLst>
                </a:gridCol>
                <a:gridCol w="303780">
                  <a:extLst>
                    <a:ext uri="{9D8B030D-6E8A-4147-A177-3AD203B41FA5}">
                      <a16:colId xmlns:a16="http://schemas.microsoft.com/office/drawing/2014/main" val="680207256"/>
                    </a:ext>
                  </a:extLst>
                </a:gridCol>
                <a:gridCol w="270939">
                  <a:extLst>
                    <a:ext uri="{9D8B030D-6E8A-4147-A177-3AD203B41FA5}">
                      <a16:colId xmlns:a16="http://schemas.microsoft.com/office/drawing/2014/main" val="1527574493"/>
                    </a:ext>
                  </a:extLst>
                </a:gridCol>
                <a:gridCol w="295570">
                  <a:extLst>
                    <a:ext uri="{9D8B030D-6E8A-4147-A177-3AD203B41FA5}">
                      <a16:colId xmlns:a16="http://schemas.microsoft.com/office/drawing/2014/main" val="283489854"/>
                    </a:ext>
                  </a:extLst>
                </a:gridCol>
                <a:gridCol w="254519">
                  <a:extLst>
                    <a:ext uri="{9D8B030D-6E8A-4147-A177-3AD203B41FA5}">
                      <a16:colId xmlns:a16="http://schemas.microsoft.com/office/drawing/2014/main" val="1291874162"/>
                    </a:ext>
                  </a:extLst>
                </a:gridCol>
                <a:gridCol w="410514">
                  <a:extLst>
                    <a:ext uri="{9D8B030D-6E8A-4147-A177-3AD203B41FA5}">
                      <a16:colId xmlns:a16="http://schemas.microsoft.com/office/drawing/2014/main" val="3968059523"/>
                    </a:ext>
                  </a:extLst>
                </a:gridCol>
                <a:gridCol w="623982">
                  <a:extLst>
                    <a:ext uri="{9D8B030D-6E8A-4147-A177-3AD203B41FA5}">
                      <a16:colId xmlns:a16="http://schemas.microsoft.com/office/drawing/2014/main" val="1911444715"/>
                    </a:ext>
                  </a:extLst>
                </a:gridCol>
                <a:gridCol w="467986">
                  <a:extLst>
                    <a:ext uri="{9D8B030D-6E8A-4147-A177-3AD203B41FA5}">
                      <a16:colId xmlns:a16="http://schemas.microsoft.com/office/drawing/2014/main" val="721962186"/>
                    </a:ext>
                  </a:extLst>
                </a:gridCol>
                <a:gridCol w="599351">
                  <a:extLst>
                    <a:ext uri="{9D8B030D-6E8A-4147-A177-3AD203B41FA5}">
                      <a16:colId xmlns:a16="http://schemas.microsoft.com/office/drawing/2014/main" val="1725450902"/>
                    </a:ext>
                  </a:extLst>
                </a:gridCol>
                <a:gridCol w="582930">
                  <a:extLst>
                    <a:ext uri="{9D8B030D-6E8A-4147-A177-3AD203B41FA5}">
                      <a16:colId xmlns:a16="http://schemas.microsoft.com/office/drawing/2014/main" val="131175718"/>
                    </a:ext>
                  </a:extLst>
                </a:gridCol>
                <a:gridCol w="311990">
                  <a:extLst>
                    <a:ext uri="{9D8B030D-6E8A-4147-A177-3AD203B41FA5}">
                      <a16:colId xmlns:a16="http://schemas.microsoft.com/office/drawing/2014/main" val="3835674776"/>
                    </a:ext>
                  </a:extLst>
                </a:gridCol>
                <a:gridCol w="711558">
                  <a:extLst>
                    <a:ext uri="{9D8B030D-6E8A-4147-A177-3AD203B41FA5}">
                      <a16:colId xmlns:a16="http://schemas.microsoft.com/office/drawing/2014/main" val="1016782454"/>
                    </a:ext>
                  </a:extLst>
                </a:gridCol>
                <a:gridCol w="525458">
                  <a:extLst>
                    <a:ext uri="{9D8B030D-6E8A-4147-A177-3AD203B41FA5}">
                      <a16:colId xmlns:a16="http://schemas.microsoft.com/office/drawing/2014/main" val="2699238380"/>
                    </a:ext>
                  </a:extLst>
                </a:gridCol>
              </a:tblGrid>
              <a:tr h="163515">
                <a:tc gridSpan="14">
                  <a:txBody>
                    <a:bodyPr/>
                    <a:lstStyle/>
                    <a:p>
                      <a:pPr algn="ctr" fontAlgn="b"/>
                      <a:r>
                        <a:rPr lang="en-US" sz="1700" u="none" strike="noStrike" dirty="0">
                          <a:effectLst/>
                        </a:rPr>
                        <a:t>2018</a:t>
                      </a:r>
                      <a:endParaRPr lang="en-US" sz="1700" b="0" i="0" u="none" strike="noStrike" dirty="0">
                        <a:solidFill>
                          <a:srgbClr val="000000"/>
                        </a:solidFill>
                        <a:effectLst/>
                        <a:latin typeface="Calibri" panose="020F0502020204030204" pitchFamily="34" charset="0"/>
                      </a:endParaRPr>
                    </a:p>
                  </a:txBody>
                  <a:tcPr marL="8176" marR="8176" marT="817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3802875141"/>
                  </a:ext>
                </a:extLst>
              </a:tr>
              <a:tr h="163515">
                <a:tc>
                  <a:txBody>
                    <a:bodyPr/>
                    <a:lstStyle/>
                    <a:p>
                      <a:pPr algn="l" fontAlgn="b"/>
                      <a:r>
                        <a:rPr lang="en-US" sz="900" u="none" strike="noStrike">
                          <a:effectLst/>
                        </a:rPr>
                        <a:t>Part 1 Crimes</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January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February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March</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April</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May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June</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July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August</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September</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October</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November</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December</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Total</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3613463982"/>
                  </a:ext>
                </a:extLst>
              </a:tr>
              <a:tr h="163515">
                <a:tc>
                  <a:txBody>
                    <a:bodyPr/>
                    <a:lstStyle/>
                    <a:p>
                      <a:pPr algn="l" fontAlgn="b"/>
                      <a:r>
                        <a:rPr lang="en-US" sz="900" u="none" strike="noStrike">
                          <a:effectLst/>
                        </a:rPr>
                        <a:t>Aggravated Assault</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2011038918"/>
                  </a:ext>
                </a:extLst>
              </a:tr>
              <a:tr h="163515">
                <a:tc>
                  <a:txBody>
                    <a:bodyPr/>
                    <a:lstStyle/>
                    <a:p>
                      <a:pPr algn="l" fontAlgn="b"/>
                      <a:r>
                        <a:rPr lang="en-US" sz="900" u="none" strike="noStrike">
                          <a:effectLst/>
                        </a:rPr>
                        <a:t>Homicide</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2476924455"/>
                  </a:ext>
                </a:extLst>
              </a:tr>
              <a:tr h="163515">
                <a:tc>
                  <a:txBody>
                    <a:bodyPr/>
                    <a:lstStyle/>
                    <a:p>
                      <a:pPr algn="l" fontAlgn="b"/>
                      <a:r>
                        <a:rPr lang="en-US" sz="900" u="none" strike="noStrike">
                          <a:effectLst/>
                        </a:rPr>
                        <a:t>burglary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4062152909"/>
                  </a:ext>
                </a:extLst>
              </a:tr>
              <a:tr h="163515">
                <a:tc>
                  <a:txBody>
                    <a:bodyPr/>
                    <a:lstStyle/>
                    <a:p>
                      <a:pPr algn="l" fontAlgn="b"/>
                      <a:r>
                        <a:rPr lang="en-US" sz="900" u="none" strike="noStrike">
                          <a:effectLst/>
                        </a:rPr>
                        <a:t>Larceny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77</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4200329593"/>
                  </a:ext>
                </a:extLst>
              </a:tr>
              <a:tr h="163515">
                <a:tc>
                  <a:txBody>
                    <a:bodyPr/>
                    <a:lstStyle/>
                    <a:p>
                      <a:pPr algn="l" fontAlgn="b"/>
                      <a:r>
                        <a:rPr lang="en-US" sz="900" u="none" strike="noStrike">
                          <a:effectLst/>
                        </a:rPr>
                        <a:t>Motor Vehicle Theft</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1067310668"/>
                  </a:ext>
                </a:extLst>
              </a:tr>
              <a:tr h="163515">
                <a:tc>
                  <a:txBody>
                    <a:bodyPr/>
                    <a:lstStyle/>
                    <a:p>
                      <a:pPr algn="l" fontAlgn="b"/>
                      <a:r>
                        <a:rPr lang="en-US" sz="900" u="none" strike="noStrike">
                          <a:effectLst/>
                        </a:rPr>
                        <a:t>Robbery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3993766758"/>
                  </a:ext>
                </a:extLst>
              </a:tr>
              <a:tr h="163515">
                <a:tc>
                  <a:txBody>
                    <a:bodyPr/>
                    <a:lstStyle/>
                    <a:p>
                      <a:pPr algn="l" fontAlgn="b"/>
                      <a:r>
                        <a:rPr lang="en-US" sz="900" u="none" strike="noStrike">
                          <a:effectLst/>
                        </a:rPr>
                        <a:t>Total</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3145027627"/>
                  </a:ext>
                </a:extLst>
              </a:tr>
              <a:tr h="163515">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4202903788"/>
                  </a:ext>
                </a:extLst>
              </a:tr>
              <a:tr h="163515">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2115968655"/>
                  </a:ext>
                </a:extLst>
              </a:tr>
              <a:tr h="163515">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581452314"/>
                  </a:ext>
                </a:extLst>
              </a:tr>
              <a:tr h="163515">
                <a:tc gridSpan="16">
                  <a:txBody>
                    <a:bodyPr/>
                    <a:lstStyle/>
                    <a:p>
                      <a:pPr algn="ctr" fontAlgn="b"/>
                      <a:endParaRPr lang="en-US" sz="900" b="0" i="0" u="none" strike="noStrike">
                        <a:solidFill>
                          <a:srgbClr val="000000"/>
                        </a:solidFill>
                        <a:effectLst/>
                        <a:latin typeface="Calibri" panose="020F0502020204030204" pitchFamily="34" charset="0"/>
                      </a:endParaRPr>
                    </a:p>
                  </a:txBody>
                  <a:tcPr marL="8176" marR="8176" marT="817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8409750"/>
                  </a:ext>
                </a:extLst>
              </a:tr>
              <a:tr h="286151">
                <a:tc gridSpan="16">
                  <a:txBody>
                    <a:bodyPr/>
                    <a:lstStyle/>
                    <a:p>
                      <a:pPr algn="ctr" fontAlgn="b"/>
                      <a:r>
                        <a:rPr lang="en-US" sz="1700" u="none" strike="noStrike" dirty="0">
                          <a:effectLst/>
                        </a:rPr>
                        <a:t>2019</a:t>
                      </a:r>
                      <a:endParaRPr lang="en-US" sz="1700" b="0" i="0" u="none" strike="noStrike" dirty="0">
                        <a:solidFill>
                          <a:srgbClr val="000000"/>
                        </a:solidFill>
                        <a:effectLst/>
                        <a:latin typeface="Calibri" panose="020F0502020204030204" pitchFamily="34" charset="0"/>
                      </a:endParaRPr>
                    </a:p>
                  </a:txBody>
                  <a:tcPr marL="8176" marR="8176" marT="817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4921179"/>
                  </a:ext>
                </a:extLst>
              </a:tr>
              <a:tr h="295962">
                <a:tc>
                  <a:txBody>
                    <a:bodyPr/>
                    <a:lstStyle/>
                    <a:p>
                      <a:pPr algn="l" fontAlgn="b"/>
                      <a:r>
                        <a:rPr lang="en-US" sz="900" u="none" strike="noStrike">
                          <a:effectLst/>
                        </a:rPr>
                        <a:t>Part 1 Crimes</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January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February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March</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April</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May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June</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July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August</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Total</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M/M Change</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r>
                        <a:rPr lang="en-US" sz="900" u="none" strike="noStrike">
                          <a:effectLst/>
                        </a:rPr>
                        <a:t>YTD Change</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1591327859"/>
                  </a:ext>
                </a:extLst>
              </a:tr>
              <a:tr h="163515">
                <a:tc>
                  <a:txBody>
                    <a:bodyPr/>
                    <a:lstStyle/>
                    <a:p>
                      <a:pPr algn="l" fontAlgn="b"/>
                      <a:r>
                        <a:rPr lang="en-US" sz="900" u="none" strike="noStrike">
                          <a:effectLst/>
                        </a:rPr>
                        <a:t>Assault</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250%</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3003722893"/>
                  </a:ext>
                </a:extLst>
              </a:tr>
              <a:tr h="163515">
                <a:tc>
                  <a:txBody>
                    <a:bodyPr/>
                    <a:lstStyle/>
                    <a:p>
                      <a:pPr algn="l" fontAlgn="b"/>
                      <a:r>
                        <a:rPr lang="en-US" sz="900" u="none" strike="noStrike">
                          <a:effectLst/>
                        </a:rPr>
                        <a:t>Homicide</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1403946528"/>
                  </a:ext>
                </a:extLst>
              </a:tr>
              <a:tr h="163515">
                <a:tc>
                  <a:txBody>
                    <a:bodyPr/>
                    <a:lstStyle/>
                    <a:p>
                      <a:pPr algn="l" fontAlgn="b"/>
                      <a:r>
                        <a:rPr lang="en-US" sz="900" u="none" strike="noStrike">
                          <a:effectLst/>
                        </a:rPr>
                        <a:t>Burglary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650942045"/>
                  </a:ext>
                </a:extLst>
              </a:tr>
              <a:tr h="163515">
                <a:tc>
                  <a:txBody>
                    <a:bodyPr/>
                    <a:lstStyle/>
                    <a:p>
                      <a:pPr algn="l" fontAlgn="b"/>
                      <a:r>
                        <a:rPr lang="en-US" sz="900" u="none" strike="noStrike">
                          <a:effectLst/>
                        </a:rPr>
                        <a:t>Larceny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1806318874"/>
                  </a:ext>
                </a:extLst>
              </a:tr>
              <a:tr h="163515">
                <a:tc>
                  <a:txBody>
                    <a:bodyPr/>
                    <a:lstStyle/>
                    <a:p>
                      <a:pPr algn="l" fontAlgn="b"/>
                      <a:r>
                        <a:rPr lang="en-US" sz="900" u="none" strike="noStrike">
                          <a:effectLst/>
                        </a:rPr>
                        <a:t>Motor Vehicle Theft</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dirty="0" smtClean="0">
                          <a:effectLst/>
                        </a:rPr>
                        <a:t>100%</a:t>
                      </a:r>
                      <a:endParaRPr lang="en-US" sz="900" b="0" i="0" u="none" strike="noStrike" dirty="0">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17%</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275554268"/>
                  </a:ext>
                </a:extLst>
              </a:tr>
              <a:tr h="163515">
                <a:tc>
                  <a:txBody>
                    <a:bodyPr/>
                    <a:lstStyle/>
                    <a:p>
                      <a:pPr algn="l" fontAlgn="b"/>
                      <a:r>
                        <a:rPr lang="en-US" sz="900" u="none" strike="noStrike">
                          <a:effectLst/>
                        </a:rPr>
                        <a:t>Robbery</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dirty="0" smtClean="0">
                          <a:effectLst/>
                        </a:rPr>
                        <a:t>100</a:t>
                      </a: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2685924746"/>
                  </a:ext>
                </a:extLst>
              </a:tr>
              <a:tr h="163515">
                <a:tc>
                  <a:txBody>
                    <a:bodyPr/>
                    <a:lstStyle/>
                    <a:p>
                      <a:pPr algn="l" fontAlgn="b"/>
                      <a:r>
                        <a:rPr lang="en-US" sz="900" u="none" strike="noStrike">
                          <a:effectLst/>
                        </a:rPr>
                        <a:t>Total</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a:effectLst/>
                        </a:rPr>
                        <a:t>93</a:t>
                      </a:r>
                      <a:endParaRPr lang="en-US" sz="900" b="0" i="0" u="none" strike="noStrike">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dirty="0" smtClean="0">
                          <a:effectLst/>
                        </a:rPr>
                        <a:t>200</a:t>
                      </a: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8176" marR="8176" marT="8176" marB="0" anchor="b"/>
                </a:tc>
                <a:tc>
                  <a:txBody>
                    <a:bodyPr/>
                    <a:lstStyle/>
                    <a:p>
                      <a:pPr algn="r" fontAlgn="b"/>
                      <a:r>
                        <a:rPr lang="en-US" sz="900" u="none" strike="noStrike" dirty="0">
                          <a:effectLst/>
                        </a:rPr>
                        <a:t>39%</a:t>
                      </a:r>
                      <a:endParaRPr lang="en-US" sz="900" b="0" i="0" u="none" strike="noStrike" dirty="0">
                        <a:solidFill>
                          <a:srgbClr val="000000"/>
                        </a:solidFill>
                        <a:effectLst/>
                        <a:latin typeface="Calibri" panose="020F0502020204030204" pitchFamily="34" charset="0"/>
                      </a:endParaRPr>
                    </a:p>
                  </a:txBody>
                  <a:tcPr marL="8176" marR="8176" marT="8176" marB="0" anchor="b"/>
                </a:tc>
                <a:extLst>
                  <a:ext uri="{0D108BD9-81ED-4DB2-BD59-A6C34878D82A}">
                    <a16:rowId xmlns:a16="http://schemas.microsoft.com/office/drawing/2014/main" val="2981999270"/>
                  </a:ext>
                </a:extLst>
              </a:tr>
            </a:tbl>
          </a:graphicData>
        </a:graphic>
      </p:graphicFrame>
    </p:spTree>
    <p:extLst>
      <p:ext uri="{BB962C8B-B14F-4D97-AF65-F5344CB8AC3E}">
        <p14:creationId xmlns:p14="http://schemas.microsoft.com/office/powerpoint/2010/main" val="16831461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8479435"/>
              </p:ext>
            </p:extLst>
          </p:nvPr>
        </p:nvGraphicFramePr>
        <p:xfrm>
          <a:off x="5943600" y="2283537"/>
          <a:ext cx="1866900" cy="1962150"/>
        </p:xfrm>
        <a:graphic>
          <a:graphicData uri="http://schemas.openxmlformats.org/drawingml/2006/table">
            <a:tbl>
              <a:tblPr/>
              <a:tblGrid>
                <a:gridCol w="1257300">
                  <a:extLst>
                    <a:ext uri="{9D8B030D-6E8A-4147-A177-3AD203B41FA5}">
                      <a16:colId xmlns:a16="http://schemas.microsoft.com/office/drawing/2014/main" val="1273421990"/>
                    </a:ext>
                  </a:extLst>
                </a:gridCol>
                <a:gridCol w="609600">
                  <a:extLst>
                    <a:ext uri="{9D8B030D-6E8A-4147-A177-3AD203B41FA5}">
                      <a16:colId xmlns:a16="http://schemas.microsoft.com/office/drawing/2014/main" val="4168526089"/>
                    </a:ext>
                  </a:extLst>
                </a:gridCol>
              </a:tblGrid>
              <a:tr h="209550">
                <a:tc>
                  <a:txBody>
                    <a:bodyPr/>
                    <a:lstStyle/>
                    <a:p>
                      <a:pPr algn="ctr" fontAlgn="b"/>
                      <a:r>
                        <a:rPr lang="en-US" sz="1100" b="1" i="0" u="none" strike="noStrike">
                          <a:solidFill>
                            <a:srgbClr val="000000"/>
                          </a:solidFill>
                          <a:effectLst/>
                          <a:latin typeface="Calibri" panose="020F0502020204030204" pitchFamily="34" charset="0"/>
                        </a:rPr>
                        <a:t>Type of Larceny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66516"/>
                  </a:ext>
                </a:extLst>
              </a:tr>
              <a:tr h="200025">
                <a:tc>
                  <a:txBody>
                    <a:bodyPr/>
                    <a:lstStyle/>
                    <a:p>
                      <a:pPr algn="l" fontAlgn="b"/>
                      <a:r>
                        <a:rPr lang="en-US" sz="1100" b="0" i="0" u="none" strike="noStrike">
                          <a:solidFill>
                            <a:srgbClr val="000000"/>
                          </a:solidFill>
                          <a:effectLst/>
                          <a:latin typeface="Calibri" panose="020F0502020204030204" pitchFamily="34" charset="0"/>
                        </a:rPr>
                        <a:t>All Other</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4460360"/>
                  </a:ext>
                </a:extLst>
              </a:tr>
              <a:tr h="190500">
                <a:tc>
                  <a:txBody>
                    <a:bodyPr/>
                    <a:lstStyle/>
                    <a:p>
                      <a:pPr algn="l" fontAlgn="b"/>
                      <a:r>
                        <a:rPr lang="en-US" sz="1100" b="0" i="0" u="none" strike="noStrike">
                          <a:solidFill>
                            <a:srgbClr val="000000"/>
                          </a:solidFill>
                          <a:effectLst/>
                          <a:latin typeface="Calibri" panose="020F0502020204030204" pitchFamily="34" charset="0"/>
                        </a:rPr>
                        <a:t>Bicycle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15815882"/>
                  </a:ext>
                </a:extLst>
              </a:tr>
              <a:tr h="190500">
                <a:tc>
                  <a:txBody>
                    <a:bodyPr/>
                    <a:lstStyle/>
                    <a:p>
                      <a:pPr algn="l" fontAlgn="b"/>
                      <a:r>
                        <a:rPr lang="en-US" sz="1100" b="0" i="0" u="none" strike="noStrike" dirty="0">
                          <a:solidFill>
                            <a:srgbClr val="000000"/>
                          </a:solidFill>
                          <a:effectLst/>
                          <a:latin typeface="Calibri" panose="020F0502020204030204" pitchFamily="34" charset="0"/>
                        </a:rPr>
                        <a:t>From Building</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58550417"/>
                  </a:ext>
                </a:extLst>
              </a:tr>
              <a:tr h="190500">
                <a:tc>
                  <a:txBody>
                    <a:bodyPr/>
                    <a:lstStyle/>
                    <a:p>
                      <a:pPr algn="l" fontAlgn="b"/>
                      <a:r>
                        <a:rPr lang="en-US" sz="1100" b="0" i="0" u="none" strike="noStrike">
                          <a:solidFill>
                            <a:srgbClr val="000000"/>
                          </a:solidFill>
                          <a:effectLst/>
                          <a:latin typeface="Calibri" panose="020F0502020204030204" pitchFamily="34" charset="0"/>
                        </a:rPr>
                        <a:t>From Coin Machine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00707410"/>
                  </a:ext>
                </a:extLst>
              </a:tr>
              <a:tr h="190500">
                <a:tc>
                  <a:txBody>
                    <a:bodyPr/>
                    <a:lstStyle/>
                    <a:p>
                      <a:pPr algn="l" fontAlgn="b"/>
                      <a:r>
                        <a:rPr lang="en-US" sz="1100" b="0" i="0" u="none" strike="noStrike">
                          <a:solidFill>
                            <a:srgbClr val="000000"/>
                          </a:solidFill>
                          <a:effectLst/>
                          <a:latin typeface="Calibri" panose="020F0502020204030204" pitchFamily="34" charset="0"/>
                        </a:rPr>
                        <a:t>From Motor Vehicle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solidFill>
                      <a:srgbClr val="B4C6E7"/>
                    </a:solidFill>
                  </a:tcPr>
                </a:tc>
                <a:extLst>
                  <a:ext uri="{0D108BD9-81ED-4DB2-BD59-A6C34878D82A}">
                    <a16:rowId xmlns:a16="http://schemas.microsoft.com/office/drawing/2014/main" val="2306630423"/>
                  </a:ext>
                </a:extLst>
              </a:tr>
              <a:tr h="190500">
                <a:tc>
                  <a:txBody>
                    <a:bodyPr/>
                    <a:lstStyle/>
                    <a:p>
                      <a:pPr algn="l" fontAlgn="b"/>
                      <a:r>
                        <a:rPr lang="en-US" sz="1100" b="0" i="0" u="none" strike="noStrike">
                          <a:solidFill>
                            <a:srgbClr val="000000"/>
                          </a:solidFill>
                          <a:effectLst/>
                          <a:latin typeface="Calibri" panose="020F0502020204030204" pitchFamily="34" charset="0"/>
                        </a:rPr>
                        <a:t>Motor Vehicle Parts</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59258916"/>
                  </a:ext>
                </a:extLst>
              </a:tr>
              <a:tr h="190500">
                <a:tc>
                  <a:txBody>
                    <a:bodyPr/>
                    <a:lstStyle/>
                    <a:p>
                      <a:pPr algn="l" fontAlgn="b"/>
                      <a:r>
                        <a:rPr lang="en-US" sz="1100" b="0" i="0" u="none" strike="noStrike">
                          <a:solidFill>
                            <a:srgbClr val="000000"/>
                          </a:solidFill>
                          <a:effectLst/>
                          <a:latin typeface="Calibri" panose="020F0502020204030204" pitchFamily="34" charset="0"/>
                        </a:rPr>
                        <a:t>Purse Snatching</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83128620"/>
                  </a:ext>
                </a:extLst>
              </a:tr>
              <a:tr h="200025">
                <a:tc>
                  <a:txBody>
                    <a:bodyPr/>
                    <a:lstStyle/>
                    <a:p>
                      <a:pPr algn="l" fontAlgn="b"/>
                      <a:r>
                        <a:rPr lang="en-US" sz="1100" b="0" i="0" u="none" strike="noStrike">
                          <a:solidFill>
                            <a:srgbClr val="000000"/>
                          </a:solidFill>
                          <a:effectLst/>
                          <a:latin typeface="Calibri" panose="020F0502020204030204" pitchFamily="34" charset="0"/>
                        </a:rPr>
                        <a:t>Shoplifting</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5661412"/>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23444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44557215"/>
              </p:ext>
            </p:extLst>
          </p:nvPr>
        </p:nvGraphicFramePr>
        <p:xfrm>
          <a:off x="5943600" y="4682087"/>
          <a:ext cx="1866900" cy="1009650"/>
        </p:xfrm>
        <a:graphic>
          <a:graphicData uri="http://schemas.openxmlformats.org/drawingml/2006/table">
            <a:tbl>
              <a:tblPr/>
              <a:tblGrid>
                <a:gridCol w="1257300">
                  <a:extLst>
                    <a:ext uri="{9D8B030D-6E8A-4147-A177-3AD203B41FA5}">
                      <a16:colId xmlns:a16="http://schemas.microsoft.com/office/drawing/2014/main" val="156584308"/>
                    </a:ext>
                  </a:extLst>
                </a:gridCol>
                <a:gridCol w="609600">
                  <a:extLst>
                    <a:ext uri="{9D8B030D-6E8A-4147-A177-3AD203B41FA5}">
                      <a16:colId xmlns:a16="http://schemas.microsoft.com/office/drawing/2014/main" val="590298474"/>
                    </a:ext>
                  </a:extLst>
                </a:gridCol>
              </a:tblGrid>
              <a:tr h="209550">
                <a:tc>
                  <a:txBody>
                    <a:bodyPr/>
                    <a:lstStyle/>
                    <a:p>
                      <a:pPr algn="ctr" fontAlgn="b"/>
                      <a:r>
                        <a:rPr lang="en-US" sz="1100" b="1" i="0" u="none" strike="noStrike">
                          <a:solidFill>
                            <a:srgbClr val="000000"/>
                          </a:solidFill>
                          <a:effectLst/>
                          <a:latin typeface="Calibri" panose="020F0502020204030204" pitchFamily="34" charset="0"/>
                        </a:rPr>
                        <a:t>Monetary Value</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6874574"/>
                  </a:ext>
                </a:extLst>
              </a:tr>
              <a:tr h="200025">
                <a:tc>
                  <a:txBody>
                    <a:bodyPr/>
                    <a:lstStyle/>
                    <a:p>
                      <a:pPr algn="l" fontAlgn="b"/>
                      <a:r>
                        <a:rPr lang="en-US" sz="1100" b="0" i="0" u="none" strike="noStrike">
                          <a:solidFill>
                            <a:srgbClr val="000000"/>
                          </a:solidFill>
                          <a:effectLst/>
                          <a:latin typeface="Calibri" panose="020F0502020204030204" pitchFamily="34" charset="0"/>
                        </a:rPr>
                        <a:t>Under $500</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876958246"/>
                  </a:ext>
                </a:extLst>
              </a:tr>
              <a:tr h="190500">
                <a:tc>
                  <a:txBody>
                    <a:bodyPr/>
                    <a:lstStyle/>
                    <a:p>
                      <a:pPr algn="l" fontAlgn="b"/>
                      <a:r>
                        <a:rPr lang="en-US" sz="1100" b="0" i="0" u="none" strike="noStrike" dirty="0">
                          <a:solidFill>
                            <a:srgbClr val="000000"/>
                          </a:solidFill>
                          <a:effectLst/>
                          <a:latin typeface="Calibri" panose="020F0502020204030204" pitchFamily="34" charset="0"/>
                        </a:rPr>
                        <a:t>$500 - $24,999</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75453503"/>
                  </a:ext>
                </a:extLst>
              </a:tr>
              <a:tr h="200025">
                <a:tc>
                  <a:txBody>
                    <a:bodyPr/>
                    <a:lstStyle/>
                    <a:p>
                      <a:pPr algn="l" fontAlgn="b"/>
                      <a:r>
                        <a:rPr lang="en-US" sz="1100" b="0" i="0" u="none" strike="noStrike">
                          <a:solidFill>
                            <a:srgbClr val="000000"/>
                          </a:solidFill>
                          <a:effectLst/>
                          <a:latin typeface="Calibri" panose="020F0502020204030204" pitchFamily="34" charset="0"/>
                        </a:rPr>
                        <a:t>Over $25,000</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8772940"/>
                  </a:ext>
                </a:extLst>
              </a:tr>
              <a:tr h="209550">
                <a:tc>
                  <a:txBody>
                    <a:bodyPr/>
                    <a:lstStyle/>
                    <a:p>
                      <a:pPr algn="ctr" fontAlgn="b"/>
                      <a:r>
                        <a:rPr lang="en-US" sz="1100" b="0" i="0" u="none" strike="noStrike" dirty="0">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776116"/>
                  </a:ext>
                </a:extLst>
              </a:tr>
            </a:tbl>
          </a:graphicData>
        </a:graphic>
      </p:graphicFrame>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648200"/>
            <a:ext cx="1841536" cy="104353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199" y="2283537"/>
            <a:ext cx="2438400" cy="2079812"/>
          </a:xfrm>
          <a:prstGeom prst="rect">
            <a:avLst/>
          </a:prstGeom>
        </p:spPr>
      </p:pic>
      <p:sp>
        <p:nvSpPr>
          <p:cNvPr id="9" name="Title 5"/>
          <p:cNvSpPr txBox="1">
            <a:spLocks/>
          </p:cNvSpPr>
          <p:nvPr/>
        </p:nvSpPr>
        <p:spPr bwMode="auto">
          <a:xfrm>
            <a:off x="838200" y="586621"/>
            <a:ext cx="4267201" cy="13033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dirty="0" smtClean="0">
                <a:solidFill>
                  <a:schemeClr val="tx1"/>
                </a:solidFill>
              </a:rPr>
              <a:t>WUMC</a:t>
            </a:r>
          </a:p>
          <a:p>
            <a:r>
              <a:rPr lang="en-US" sz="2000" dirty="0" smtClean="0">
                <a:solidFill>
                  <a:schemeClr val="tx1"/>
                </a:solidFill>
              </a:rPr>
              <a:t>August 2019 – Total Crimes</a:t>
            </a:r>
            <a:endParaRPr lang="en-US" sz="2000" dirty="0">
              <a:solidFill>
                <a:schemeClr val="tx1"/>
              </a:solidFill>
            </a:endParaRPr>
          </a:p>
        </p:txBody>
      </p:sp>
      <p:sp>
        <p:nvSpPr>
          <p:cNvPr id="13" name="Title 5"/>
          <p:cNvSpPr txBox="1">
            <a:spLocks/>
          </p:cNvSpPr>
          <p:nvPr/>
        </p:nvSpPr>
        <p:spPr bwMode="auto">
          <a:xfrm>
            <a:off x="4743450" y="586622"/>
            <a:ext cx="4267201" cy="13033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dirty="0" smtClean="0">
                <a:solidFill>
                  <a:schemeClr val="tx1"/>
                </a:solidFill>
              </a:rPr>
              <a:t>WUMC</a:t>
            </a:r>
          </a:p>
          <a:p>
            <a:r>
              <a:rPr lang="en-US" sz="2000" dirty="0" smtClean="0">
                <a:solidFill>
                  <a:schemeClr val="tx1"/>
                </a:solidFill>
              </a:rPr>
              <a:t>August 2019 – Larceny Breakdown</a:t>
            </a:r>
            <a:endParaRPr lang="en-US" sz="2000" dirty="0">
              <a:solidFill>
                <a:schemeClr val="tx1"/>
              </a:solidFill>
            </a:endParaRPr>
          </a:p>
        </p:txBody>
      </p:sp>
    </p:spTree>
    <p:extLst>
      <p:ext uri="{BB962C8B-B14F-4D97-AF65-F5344CB8AC3E}">
        <p14:creationId xmlns:p14="http://schemas.microsoft.com/office/powerpoint/2010/main" val="12322784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849" t="12223" r="2020" b="11111"/>
          <a:stretch/>
        </p:blipFill>
        <p:spPr>
          <a:xfrm>
            <a:off x="838200" y="685800"/>
            <a:ext cx="7924800" cy="5257800"/>
          </a:xfrm>
          <a:prstGeom prst="rect">
            <a:avLst/>
          </a:prstGeom>
        </p:spPr>
      </p:pic>
    </p:spTree>
    <p:extLst>
      <p:ext uri="{BB962C8B-B14F-4D97-AF65-F5344CB8AC3E}">
        <p14:creationId xmlns:p14="http://schemas.microsoft.com/office/powerpoint/2010/main" val="162071062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666" t="11222" r="1666" b="13646"/>
          <a:stretch/>
        </p:blipFill>
        <p:spPr>
          <a:xfrm>
            <a:off x="685800" y="1123292"/>
            <a:ext cx="8305800" cy="4439307"/>
          </a:xfrm>
          <a:prstGeom prst="rect">
            <a:avLst/>
          </a:prstGeom>
        </p:spPr>
      </p:pic>
    </p:spTree>
    <p:extLst>
      <p:ext uri="{BB962C8B-B14F-4D97-AF65-F5344CB8AC3E}">
        <p14:creationId xmlns:p14="http://schemas.microsoft.com/office/powerpoint/2010/main" val="2541528419"/>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461" t="12222" r="1461" b="12222"/>
          <a:stretch/>
        </p:blipFill>
        <p:spPr>
          <a:xfrm>
            <a:off x="990600" y="685800"/>
            <a:ext cx="7162800" cy="5181600"/>
          </a:xfrm>
          <a:prstGeom prst="rect">
            <a:avLst/>
          </a:prstGeom>
        </p:spPr>
      </p:pic>
      <p:sp>
        <p:nvSpPr>
          <p:cNvPr id="8" name="TextBox 7"/>
          <p:cNvSpPr txBox="1"/>
          <p:nvPr/>
        </p:nvSpPr>
        <p:spPr>
          <a:xfrm>
            <a:off x="6400800" y="1219200"/>
            <a:ext cx="2423865" cy="646331"/>
          </a:xfrm>
          <a:prstGeom prst="rect">
            <a:avLst/>
          </a:prstGeom>
          <a:noFill/>
        </p:spPr>
        <p:txBody>
          <a:bodyPr wrap="square" rtlCol="0">
            <a:spAutoFit/>
          </a:bodyPr>
          <a:lstStyle/>
          <a:p>
            <a:r>
              <a:rPr lang="en-US" sz="1200" dirty="0" smtClean="0"/>
              <a:t>*Kingsway East and The Greater Ville neighborhoods are split between District 5 and District 6.</a:t>
            </a:r>
            <a:endParaRPr lang="en-US" sz="1200" dirty="0"/>
          </a:p>
        </p:txBody>
      </p:sp>
    </p:spTree>
    <p:extLst>
      <p:ext uri="{BB962C8B-B14F-4D97-AF65-F5344CB8AC3E}">
        <p14:creationId xmlns:p14="http://schemas.microsoft.com/office/powerpoint/2010/main" val="3906038868"/>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152" y="76200"/>
            <a:ext cx="8839200" cy="990600"/>
          </a:xfrm>
        </p:spPr>
        <p:txBody>
          <a:bodyPr/>
          <a:lstStyle/>
          <a:p>
            <a:r>
              <a:rPr lang="en-US" sz="3200" dirty="0" smtClean="0">
                <a:solidFill>
                  <a:schemeClr val="tx1"/>
                </a:solidFill>
              </a:rPr>
              <a:t>District 5 Density Map</a:t>
            </a:r>
            <a:r>
              <a:rPr lang="en-US" sz="3200" dirty="0">
                <a:solidFill>
                  <a:schemeClr val="tx1"/>
                </a:solidFill>
              </a:rPr>
              <a:t> </a:t>
            </a:r>
            <a:r>
              <a:rPr lang="en-US" sz="3200" dirty="0" smtClean="0">
                <a:solidFill>
                  <a:schemeClr val="tx1"/>
                </a:solidFill>
              </a:rPr>
              <a:t>Explanation</a:t>
            </a:r>
            <a:endParaRPr lang="en-US" sz="3200" dirty="0">
              <a:solidFill>
                <a:schemeClr val="tx1"/>
              </a:solidFill>
            </a:endParaRPr>
          </a:p>
        </p:txBody>
      </p:sp>
      <p:sp>
        <p:nvSpPr>
          <p:cNvPr id="3" name="Content Placeholder 2"/>
          <p:cNvSpPr>
            <a:spLocks noGrp="1"/>
          </p:cNvSpPr>
          <p:nvPr>
            <p:ph idx="1"/>
          </p:nvPr>
        </p:nvSpPr>
        <p:spPr>
          <a:xfrm>
            <a:off x="762000" y="1143000"/>
            <a:ext cx="8153400" cy="5334000"/>
          </a:xfrm>
        </p:spPr>
        <p:txBody>
          <a:bodyPr/>
          <a:lstStyle/>
          <a:p>
            <a:pPr>
              <a:buFont typeface="Arial" panose="020B0604020202020204" pitchFamily="34" charset="0"/>
              <a:buChar char="•"/>
            </a:pPr>
            <a:r>
              <a:rPr lang="en-US" sz="1800" dirty="0"/>
              <a:t>District 5 Map</a:t>
            </a:r>
          </a:p>
          <a:p>
            <a:pPr marL="800100" lvl="1" indent="-342900">
              <a:buFont typeface="Arial" panose="020B0604020202020204" pitchFamily="34" charset="0"/>
              <a:buChar char="•"/>
            </a:pPr>
            <a:r>
              <a:rPr lang="en-US" sz="1800" dirty="0"/>
              <a:t>There are 15 neighborhoods in District 5.</a:t>
            </a:r>
          </a:p>
          <a:p>
            <a:pPr marL="800100" lvl="1" indent="-342900">
              <a:buFont typeface="Arial" panose="020B0604020202020204" pitchFamily="34" charset="0"/>
              <a:buChar char="•"/>
            </a:pPr>
            <a:r>
              <a:rPr lang="en-US" sz="1800" dirty="0"/>
              <a:t>The </a:t>
            </a:r>
            <a:r>
              <a:rPr lang="en-US" sz="1800" dirty="0" smtClean="0">
                <a:solidFill>
                  <a:srgbClr val="00B050"/>
                </a:solidFill>
              </a:rPr>
              <a:t>minimum number of crimes </a:t>
            </a:r>
            <a:r>
              <a:rPr lang="en-US" sz="1800" dirty="0" smtClean="0"/>
              <a:t>in </a:t>
            </a:r>
            <a:r>
              <a:rPr lang="en-US" sz="1800" dirty="0"/>
              <a:t>one neighborhood was </a:t>
            </a:r>
            <a:r>
              <a:rPr lang="en-US" sz="1800" u="sng" dirty="0"/>
              <a:t>6</a:t>
            </a:r>
            <a:r>
              <a:rPr lang="en-US" sz="1800" dirty="0" smtClean="0"/>
              <a:t> (Greater Ville).</a:t>
            </a:r>
            <a:endParaRPr lang="en-US" sz="1800" dirty="0"/>
          </a:p>
          <a:p>
            <a:pPr marL="800100" lvl="1" indent="-342900">
              <a:buFont typeface="Arial" panose="020B0604020202020204" pitchFamily="34" charset="0"/>
              <a:buChar char="•"/>
            </a:pPr>
            <a:r>
              <a:rPr lang="en-US" sz="1800" dirty="0" smtClean="0"/>
              <a:t>The </a:t>
            </a:r>
            <a:r>
              <a:rPr lang="en-US" sz="1800" dirty="0" smtClean="0">
                <a:solidFill>
                  <a:srgbClr val="FF0000"/>
                </a:solidFill>
              </a:rPr>
              <a:t>maximum number of crimes </a:t>
            </a:r>
            <a:r>
              <a:rPr lang="en-US" sz="1800" dirty="0" smtClean="0"/>
              <a:t>in </a:t>
            </a:r>
            <a:r>
              <a:rPr lang="en-US" sz="1800" dirty="0"/>
              <a:t>one neighborhood was </a:t>
            </a:r>
            <a:r>
              <a:rPr lang="en-US" sz="1800" u="sng" dirty="0" smtClean="0"/>
              <a:t>126</a:t>
            </a:r>
            <a:r>
              <a:rPr lang="en-US" sz="1800" dirty="0" smtClean="0"/>
              <a:t> </a:t>
            </a:r>
            <a:r>
              <a:rPr lang="en-US" sz="1800" dirty="0"/>
              <a:t>(Central West End).</a:t>
            </a:r>
          </a:p>
          <a:p>
            <a:pPr marL="800100" lvl="1" indent="-342900">
              <a:buFont typeface="Arial" panose="020B0604020202020204" pitchFamily="34" charset="0"/>
              <a:buChar char="•"/>
            </a:pPr>
            <a:r>
              <a:rPr lang="en-US" sz="1800" dirty="0" smtClean="0"/>
              <a:t>The </a:t>
            </a:r>
            <a:r>
              <a:rPr lang="en-US" sz="1800" dirty="0" smtClean="0">
                <a:solidFill>
                  <a:srgbClr val="00B0F0"/>
                </a:solidFill>
              </a:rPr>
              <a:t>mean number</a:t>
            </a:r>
            <a:r>
              <a:rPr lang="en-US" sz="1800" dirty="0" smtClean="0"/>
              <a:t> of crimes for </a:t>
            </a:r>
            <a:r>
              <a:rPr lang="en-US" sz="1800" dirty="0"/>
              <a:t>the district was </a:t>
            </a:r>
            <a:r>
              <a:rPr lang="en-US" sz="1800" u="sng" dirty="0" smtClean="0"/>
              <a:t>27.27</a:t>
            </a:r>
            <a:r>
              <a:rPr lang="en-US" sz="1800" dirty="0" smtClean="0"/>
              <a:t>.</a:t>
            </a:r>
            <a:endParaRPr lang="en-US" sz="1800" dirty="0"/>
          </a:p>
          <a:p>
            <a:pPr marL="400050">
              <a:buFont typeface="Arial" panose="020B0604020202020204" pitchFamily="34" charset="0"/>
              <a:buChar char="•"/>
            </a:pPr>
            <a:r>
              <a:rPr lang="en-US" sz="1800" dirty="0"/>
              <a:t>Crime Rate</a:t>
            </a:r>
          </a:p>
          <a:p>
            <a:pPr marL="800100" lvl="1">
              <a:buFont typeface="Arial" panose="020B0604020202020204" pitchFamily="34" charset="0"/>
              <a:buChar char="•"/>
            </a:pPr>
            <a:r>
              <a:rPr lang="en-US" sz="1800" dirty="0"/>
              <a:t>The crime rate was calculated using the population data from the 2010 census data.</a:t>
            </a:r>
          </a:p>
          <a:p>
            <a:pPr marL="800100" lvl="1">
              <a:buFont typeface="Arial" panose="020B0604020202020204" pitchFamily="34" charset="0"/>
              <a:buChar char="•"/>
            </a:pPr>
            <a:r>
              <a:rPr lang="en-US" sz="1800" dirty="0"/>
              <a:t>The </a:t>
            </a:r>
            <a:r>
              <a:rPr lang="en-US" sz="1800" dirty="0" smtClean="0">
                <a:solidFill>
                  <a:srgbClr val="00B050"/>
                </a:solidFill>
              </a:rPr>
              <a:t>minimum crime rate </a:t>
            </a:r>
            <a:r>
              <a:rPr lang="en-US" sz="1800" dirty="0" smtClean="0"/>
              <a:t>was </a:t>
            </a:r>
            <a:r>
              <a:rPr lang="en-US" sz="1800" u="sng" dirty="0" smtClean="0"/>
              <a:t>3.13</a:t>
            </a:r>
            <a:r>
              <a:rPr lang="en-US" sz="1800" dirty="0" smtClean="0"/>
              <a:t> </a:t>
            </a:r>
            <a:r>
              <a:rPr lang="en-US" sz="1800" dirty="0"/>
              <a:t>crimes per 1,000 people </a:t>
            </a:r>
            <a:r>
              <a:rPr lang="en-US" sz="1800" dirty="0" smtClean="0"/>
              <a:t>(Visitation Park).</a:t>
            </a:r>
            <a:endParaRPr lang="en-US" sz="1800" dirty="0"/>
          </a:p>
          <a:p>
            <a:pPr marL="800100" lvl="1">
              <a:buFont typeface="Arial" panose="020B0604020202020204" pitchFamily="34" charset="0"/>
              <a:buChar char="•"/>
            </a:pPr>
            <a:r>
              <a:rPr lang="en-US" sz="1800" dirty="0"/>
              <a:t>The </a:t>
            </a:r>
            <a:r>
              <a:rPr lang="en-US" sz="1800" dirty="0" smtClean="0">
                <a:solidFill>
                  <a:srgbClr val="FF0000"/>
                </a:solidFill>
              </a:rPr>
              <a:t>maximum crime rate </a:t>
            </a:r>
            <a:r>
              <a:rPr lang="en-US" sz="1800" dirty="0" smtClean="0"/>
              <a:t>was </a:t>
            </a:r>
            <a:r>
              <a:rPr lang="en-US" sz="1800" u="sng" dirty="0" smtClean="0"/>
              <a:t>11.45</a:t>
            </a:r>
            <a:r>
              <a:rPr lang="en-US" sz="1800" dirty="0" smtClean="0"/>
              <a:t> </a:t>
            </a:r>
            <a:r>
              <a:rPr lang="en-US" sz="1800" dirty="0"/>
              <a:t>crimes per 1,000 people </a:t>
            </a:r>
            <a:r>
              <a:rPr lang="en-US" sz="1800" dirty="0" smtClean="0"/>
              <a:t>(Fountain Park).</a:t>
            </a:r>
            <a:endParaRPr lang="en-US" sz="1800" dirty="0"/>
          </a:p>
          <a:p>
            <a:pPr marL="800100" lvl="1">
              <a:buFont typeface="Arial" panose="020B0604020202020204" pitchFamily="34" charset="0"/>
              <a:buChar char="•"/>
            </a:pPr>
            <a:r>
              <a:rPr lang="en-US" sz="1800" dirty="0"/>
              <a:t>The </a:t>
            </a:r>
            <a:r>
              <a:rPr lang="en-US" sz="1800" dirty="0" smtClean="0">
                <a:solidFill>
                  <a:srgbClr val="00B0F0"/>
                </a:solidFill>
              </a:rPr>
              <a:t>mean crime rate </a:t>
            </a:r>
            <a:r>
              <a:rPr lang="en-US" sz="1800" dirty="0" smtClean="0"/>
              <a:t>for </a:t>
            </a:r>
            <a:r>
              <a:rPr lang="en-US" sz="1800" dirty="0"/>
              <a:t>the district was </a:t>
            </a:r>
            <a:r>
              <a:rPr lang="en-US" sz="1800" u="sng" dirty="0" smtClean="0"/>
              <a:t>7.00</a:t>
            </a:r>
            <a:r>
              <a:rPr lang="en-US" sz="1800" dirty="0" smtClean="0"/>
              <a:t> </a:t>
            </a:r>
            <a:r>
              <a:rPr lang="en-US" sz="1800" dirty="0"/>
              <a:t>crimes per 1,000 people.</a:t>
            </a:r>
          </a:p>
          <a:p>
            <a:pPr marL="514350" lvl="1" indent="0">
              <a:buNone/>
            </a:pPr>
            <a:endParaRPr lang="en-US" sz="1600" i="1" dirty="0"/>
          </a:p>
          <a:p>
            <a:pPr marL="514350" lvl="1" indent="0">
              <a:buNone/>
            </a:pPr>
            <a:endParaRPr lang="en-US" sz="1800" i="1" dirty="0" smtClean="0"/>
          </a:p>
        </p:txBody>
      </p:sp>
    </p:spTree>
    <p:extLst>
      <p:ext uri="{BB962C8B-B14F-4D97-AF65-F5344CB8AC3E}">
        <p14:creationId xmlns:p14="http://schemas.microsoft.com/office/powerpoint/2010/main" val="2822735993"/>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267200"/>
            <a:ext cx="7772400" cy="1143000"/>
          </a:xfrm>
        </p:spPr>
        <p:txBody>
          <a:bodyPr/>
          <a:lstStyle/>
          <a:p>
            <a:pPr algn="l"/>
            <a:r>
              <a:rPr lang="en-US" sz="5400" dirty="0" smtClean="0"/>
              <a:t>Appendix 1</a:t>
            </a:r>
            <a:endParaRPr lang="en-US" sz="5400" dirty="0"/>
          </a:p>
        </p:txBody>
      </p:sp>
      <p:sp>
        <p:nvSpPr>
          <p:cNvPr id="3" name="Content Placeholder 2"/>
          <p:cNvSpPr>
            <a:spLocks noGrp="1"/>
          </p:cNvSpPr>
          <p:nvPr>
            <p:ph idx="1"/>
          </p:nvPr>
        </p:nvSpPr>
        <p:spPr>
          <a:xfrm>
            <a:off x="533400" y="3657600"/>
            <a:ext cx="7772400" cy="838200"/>
          </a:xfrm>
        </p:spPr>
        <p:txBody>
          <a:bodyPr/>
          <a:lstStyle/>
          <a:p>
            <a:pPr marL="0" indent="0">
              <a:buNone/>
            </a:pPr>
            <a:r>
              <a:rPr lang="en-US" sz="2400" dirty="0" smtClean="0"/>
              <a:t>Forest Park Southeast Neighborhood Detail</a:t>
            </a:r>
            <a:endParaRPr lang="en-US" sz="2400" dirty="0"/>
          </a:p>
        </p:txBody>
      </p:sp>
      <p:sp>
        <p:nvSpPr>
          <p:cNvPr id="5" name="Action Button: Return 4">
            <a:hlinkClick r:id="rId2" action="ppaction://hlinksldjump" highlightClick="1"/>
          </p:cNvPr>
          <p:cNvSpPr/>
          <p:nvPr/>
        </p:nvSpPr>
        <p:spPr bwMode="auto">
          <a:xfrm>
            <a:off x="914400" y="6324600"/>
            <a:ext cx="3048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53013583"/>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ction Button: Return 6">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0" t="11111" r="1670" b="11111"/>
          <a:stretch/>
        </p:blipFill>
        <p:spPr>
          <a:xfrm>
            <a:off x="727494" y="685800"/>
            <a:ext cx="8382000" cy="5334000"/>
          </a:xfrm>
          <a:prstGeom prst="rect">
            <a:avLst/>
          </a:prstGeom>
        </p:spPr>
      </p:pic>
    </p:spTree>
    <p:extLst>
      <p:ext uri="{BB962C8B-B14F-4D97-AF65-F5344CB8AC3E}">
        <p14:creationId xmlns:p14="http://schemas.microsoft.com/office/powerpoint/2010/main" val="4199069494"/>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ction Button: Return 6">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0" t="12222" r="2549" b="12222"/>
          <a:stretch/>
        </p:blipFill>
        <p:spPr>
          <a:xfrm>
            <a:off x="762000" y="685800"/>
            <a:ext cx="8305800" cy="5181600"/>
          </a:xfrm>
          <a:prstGeom prst="rect">
            <a:avLst/>
          </a:prstGeom>
        </p:spPr>
      </p:pic>
    </p:spTree>
    <p:extLst>
      <p:ext uri="{BB962C8B-B14F-4D97-AF65-F5344CB8AC3E}">
        <p14:creationId xmlns:p14="http://schemas.microsoft.com/office/powerpoint/2010/main" val="207504905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66" r="2500"/>
          <a:stretch/>
        </p:blipFill>
        <p:spPr>
          <a:xfrm>
            <a:off x="685894" y="1295400"/>
            <a:ext cx="8381906" cy="4038600"/>
          </a:xfrm>
          <a:prstGeom prst="rect">
            <a:avLst/>
          </a:prstGeom>
        </p:spPr>
      </p:pic>
    </p:spTree>
    <p:extLst>
      <p:ext uri="{BB962C8B-B14F-4D97-AF65-F5344CB8AC3E}">
        <p14:creationId xmlns:p14="http://schemas.microsoft.com/office/powerpoint/2010/main" val="44001322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6" y="130314"/>
            <a:ext cx="8610593" cy="707886"/>
          </a:xfrm>
          <a:prstGeom prst="rect">
            <a:avLst/>
          </a:prstGeom>
          <a:noFill/>
        </p:spPr>
        <p:txBody>
          <a:bodyPr wrap="square" rtlCol="0">
            <a:spAutoFit/>
          </a:bodyPr>
          <a:lstStyle/>
          <a:p>
            <a:pPr algn="ctr"/>
            <a:r>
              <a:rPr lang="en-US" sz="4000" dirty="0" smtClean="0">
                <a:solidFill>
                  <a:schemeClr val="accent4"/>
                </a:solidFill>
              </a:rPr>
              <a:t>Comparing 2018 and 2019: FPSE</a:t>
            </a:r>
            <a:endParaRPr lang="en-US" sz="4000" dirty="0">
              <a:solidFill>
                <a:schemeClr val="accent4"/>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4248422"/>
              </p:ext>
            </p:extLst>
          </p:nvPr>
        </p:nvGraphicFramePr>
        <p:xfrm>
          <a:off x="876301" y="1905000"/>
          <a:ext cx="7772401" cy="3383209"/>
        </p:xfrm>
        <a:graphic>
          <a:graphicData uri="http://schemas.openxmlformats.org/drawingml/2006/table">
            <a:tbl>
              <a:tblPr>
                <a:tableStyleId>{7E9639D4-E3E2-4D34-9284-5A2195B3D0D7}</a:tableStyleId>
              </a:tblPr>
              <a:tblGrid>
                <a:gridCol w="879769">
                  <a:extLst>
                    <a:ext uri="{9D8B030D-6E8A-4147-A177-3AD203B41FA5}">
                      <a16:colId xmlns:a16="http://schemas.microsoft.com/office/drawing/2014/main" val="4270486526"/>
                    </a:ext>
                  </a:extLst>
                </a:gridCol>
                <a:gridCol w="423348">
                  <a:extLst>
                    <a:ext uri="{9D8B030D-6E8A-4147-A177-3AD203B41FA5}">
                      <a16:colId xmlns:a16="http://schemas.microsoft.com/office/drawing/2014/main" val="1416118731"/>
                    </a:ext>
                  </a:extLst>
                </a:gridCol>
                <a:gridCol w="423348">
                  <a:extLst>
                    <a:ext uri="{9D8B030D-6E8A-4147-A177-3AD203B41FA5}">
                      <a16:colId xmlns:a16="http://schemas.microsoft.com/office/drawing/2014/main" val="2668716387"/>
                    </a:ext>
                  </a:extLst>
                </a:gridCol>
                <a:gridCol w="423348">
                  <a:extLst>
                    <a:ext uri="{9D8B030D-6E8A-4147-A177-3AD203B41FA5}">
                      <a16:colId xmlns:a16="http://schemas.microsoft.com/office/drawing/2014/main" val="3476530419"/>
                    </a:ext>
                  </a:extLst>
                </a:gridCol>
                <a:gridCol w="423348">
                  <a:extLst>
                    <a:ext uri="{9D8B030D-6E8A-4147-A177-3AD203B41FA5}">
                      <a16:colId xmlns:a16="http://schemas.microsoft.com/office/drawing/2014/main" val="3166444026"/>
                    </a:ext>
                  </a:extLst>
                </a:gridCol>
                <a:gridCol w="423348">
                  <a:extLst>
                    <a:ext uri="{9D8B030D-6E8A-4147-A177-3AD203B41FA5}">
                      <a16:colId xmlns:a16="http://schemas.microsoft.com/office/drawing/2014/main" val="3427610645"/>
                    </a:ext>
                  </a:extLst>
                </a:gridCol>
                <a:gridCol w="423348">
                  <a:extLst>
                    <a:ext uri="{9D8B030D-6E8A-4147-A177-3AD203B41FA5}">
                      <a16:colId xmlns:a16="http://schemas.microsoft.com/office/drawing/2014/main" val="1170982970"/>
                    </a:ext>
                  </a:extLst>
                </a:gridCol>
                <a:gridCol w="423348">
                  <a:extLst>
                    <a:ext uri="{9D8B030D-6E8A-4147-A177-3AD203B41FA5}">
                      <a16:colId xmlns:a16="http://schemas.microsoft.com/office/drawing/2014/main" val="2206428133"/>
                    </a:ext>
                  </a:extLst>
                </a:gridCol>
                <a:gridCol w="423348">
                  <a:extLst>
                    <a:ext uri="{9D8B030D-6E8A-4147-A177-3AD203B41FA5}">
                      <a16:colId xmlns:a16="http://schemas.microsoft.com/office/drawing/2014/main" val="3959388700"/>
                    </a:ext>
                  </a:extLst>
                </a:gridCol>
                <a:gridCol w="502725">
                  <a:extLst>
                    <a:ext uri="{9D8B030D-6E8A-4147-A177-3AD203B41FA5}">
                      <a16:colId xmlns:a16="http://schemas.microsoft.com/office/drawing/2014/main" val="1824814102"/>
                    </a:ext>
                  </a:extLst>
                </a:gridCol>
                <a:gridCol w="423348">
                  <a:extLst>
                    <a:ext uri="{9D8B030D-6E8A-4147-A177-3AD203B41FA5}">
                      <a16:colId xmlns:a16="http://schemas.microsoft.com/office/drawing/2014/main" val="2491915736"/>
                    </a:ext>
                  </a:extLst>
                </a:gridCol>
                <a:gridCol w="595333">
                  <a:extLst>
                    <a:ext uri="{9D8B030D-6E8A-4147-A177-3AD203B41FA5}">
                      <a16:colId xmlns:a16="http://schemas.microsoft.com/office/drawing/2014/main" val="3662813323"/>
                    </a:ext>
                  </a:extLst>
                </a:gridCol>
                <a:gridCol w="469652">
                  <a:extLst>
                    <a:ext uri="{9D8B030D-6E8A-4147-A177-3AD203B41FA5}">
                      <a16:colId xmlns:a16="http://schemas.microsoft.com/office/drawing/2014/main" val="1382208430"/>
                    </a:ext>
                  </a:extLst>
                </a:gridCol>
                <a:gridCol w="423348">
                  <a:extLst>
                    <a:ext uri="{9D8B030D-6E8A-4147-A177-3AD203B41FA5}">
                      <a16:colId xmlns:a16="http://schemas.microsoft.com/office/drawing/2014/main" val="4017865202"/>
                    </a:ext>
                  </a:extLst>
                </a:gridCol>
                <a:gridCol w="568873">
                  <a:extLst>
                    <a:ext uri="{9D8B030D-6E8A-4147-A177-3AD203B41FA5}">
                      <a16:colId xmlns:a16="http://schemas.microsoft.com/office/drawing/2014/main" val="187509216"/>
                    </a:ext>
                  </a:extLst>
                </a:gridCol>
                <a:gridCol w="522569">
                  <a:extLst>
                    <a:ext uri="{9D8B030D-6E8A-4147-A177-3AD203B41FA5}">
                      <a16:colId xmlns:a16="http://schemas.microsoft.com/office/drawing/2014/main" val="3952507637"/>
                    </a:ext>
                  </a:extLst>
                </a:gridCol>
              </a:tblGrid>
              <a:tr h="237931">
                <a:tc gridSpan="16">
                  <a:txBody>
                    <a:bodyPr/>
                    <a:lstStyle/>
                    <a:p>
                      <a:pPr algn="ctr" fontAlgn="b"/>
                      <a:r>
                        <a:rPr lang="en-US" sz="1400" u="none" strike="noStrike" dirty="0">
                          <a:effectLst/>
                        </a:rPr>
                        <a:t>2018</a:t>
                      </a:r>
                      <a:endParaRPr lang="en-US" sz="1400" b="0" i="0" u="none" strike="noStrike" dirty="0">
                        <a:solidFill>
                          <a:srgbClr val="000000"/>
                        </a:solidFill>
                        <a:effectLst/>
                        <a:latin typeface="Calibri" panose="020F0502020204030204" pitchFamily="34" charset="0"/>
                      </a:endParaRPr>
                    </a:p>
                  </a:txBody>
                  <a:tcPr marL="6609" marR="6609" marT="660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7127109"/>
                  </a:ext>
                </a:extLst>
              </a:tr>
              <a:tr h="132184">
                <a:tc>
                  <a:txBody>
                    <a:bodyPr/>
                    <a:lstStyle/>
                    <a:p>
                      <a:pPr algn="l" fontAlgn="b"/>
                      <a:r>
                        <a:rPr lang="en-US" sz="800" u="none" strike="noStrike">
                          <a:effectLst/>
                        </a:rPr>
                        <a:t>Part 1 Crimes</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January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February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March</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April</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May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June</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dirty="0" smtClean="0">
                          <a:effectLst/>
                        </a:rPr>
                        <a:t>August</a:t>
                      </a:r>
                      <a:endParaRPr lang="en-US" sz="800" b="0" i="0" u="none" strike="noStrike" dirty="0">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August</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September</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October</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November</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December</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627604841"/>
                  </a:ext>
                </a:extLst>
              </a:tr>
              <a:tr h="132184">
                <a:tc>
                  <a:txBody>
                    <a:bodyPr/>
                    <a:lstStyle/>
                    <a:p>
                      <a:pPr algn="l" fontAlgn="b"/>
                      <a:r>
                        <a:rPr lang="en-US" sz="800" u="none" strike="noStrike">
                          <a:effectLst/>
                        </a:rPr>
                        <a:t>Aggravated Assault</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704381049"/>
                  </a:ext>
                </a:extLst>
              </a:tr>
              <a:tr h="132184">
                <a:tc>
                  <a:txBody>
                    <a:bodyPr/>
                    <a:lstStyle/>
                    <a:p>
                      <a:pPr algn="l" fontAlgn="b"/>
                      <a:r>
                        <a:rPr lang="en-US" sz="800" u="none" strike="noStrike">
                          <a:effectLst/>
                        </a:rPr>
                        <a:t>Arson</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606434850"/>
                  </a:ext>
                </a:extLst>
              </a:tr>
              <a:tr h="132184">
                <a:tc>
                  <a:txBody>
                    <a:bodyPr/>
                    <a:lstStyle/>
                    <a:p>
                      <a:pPr algn="l" fontAlgn="b"/>
                      <a:r>
                        <a:rPr lang="en-US" sz="800" u="none" strike="noStrike">
                          <a:effectLst/>
                        </a:rPr>
                        <a:t>Burgalry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535874875"/>
                  </a:ext>
                </a:extLst>
              </a:tr>
              <a:tr h="132184">
                <a:tc>
                  <a:txBody>
                    <a:bodyPr/>
                    <a:lstStyle/>
                    <a:p>
                      <a:pPr algn="l" fontAlgn="b"/>
                      <a:r>
                        <a:rPr lang="en-US" sz="800" u="none" strike="noStrike">
                          <a:effectLst/>
                        </a:rPr>
                        <a:t>Homicide</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1006736990"/>
                  </a:ext>
                </a:extLst>
              </a:tr>
              <a:tr h="132184">
                <a:tc>
                  <a:txBody>
                    <a:bodyPr/>
                    <a:lstStyle/>
                    <a:p>
                      <a:pPr algn="l" fontAlgn="b"/>
                      <a:r>
                        <a:rPr lang="en-US" sz="800" u="none" strike="noStrike">
                          <a:effectLst/>
                        </a:rPr>
                        <a:t>Larceny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561617627"/>
                  </a:ext>
                </a:extLst>
              </a:tr>
              <a:tr h="132184">
                <a:tc>
                  <a:txBody>
                    <a:bodyPr/>
                    <a:lstStyle/>
                    <a:p>
                      <a:pPr algn="l" fontAlgn="b"/>
                      <a:r>
                        <a:rPr lang="en-US" sz="800" u="none" strike="noStrike">
                          <a:effectLst/>
                        </a:rPr>
                        <a:t>Motor Vehicle Theft</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638155184"/>
                  </a:ext>
                </a:extLst>
              </a:tr>
              <a:tr h="132184">
                <a:tc>
                  <a:txBody>
                    <a:bodyPr/>
                    <a:lstStyle/>
                    <a:p>
                      <a:pPr algn="l" fontAlgn="b"/>
                      <a:r>
                        <a:rPr lang="en-US" sz="800" u="none" strike="noStrike">
                          <a:effectLst/>
                        </a:rPr>
                        <a:t>Robbery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674627065"/>
                  </a:ext>
                </a:extLst>
              </a:tr>
              <a:tr h="132184">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194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964636979"/>
                  </a:ext>
                </a:extLst>
              </a:tr>
              <a:tr h="132184">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688008884"/>
                  </a:ext>
                </a:extLst>
              </a:tr>
              <a:tr h="132184">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011993697"/>
                  </a:ext>
                </a:extLst>
              </a:tr>
              <a:tr h="138793">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638752399"/>
                  </a:ext>
                </a:extLst>
              </a:tr>
              <a:tr h="237931">
                <a:tc gridSpan="16">
                  <a:txBody>
                    <a:bodyPr/>
                    <a:lstStyle/>
                    <a:p>
                      <a:pPr algn="ctr" fontAlgn="b"/>
                      <a:r>
                        <a:rPr lang="en-US" sz="1400" u="none" strike="noStrike">
                          <a:effectLst/>
                        </a:rPr>
                        <a:t>2019</a:t>
                      </a:r>
                      <a:endParaRPr lang="en-US" sz="1400" b="0" i="0" u="none" strike="noStrike">
                        <a:solidFill>
                          <a:srgbClr val="000000"/>
                        </a:solidFill>
                        <a:effectLst/>
                        <a:latin typeface="Calibri" panose="020F0502020204030204" pitchFamily="34" charset="0"/>
                      </a:endParaRPr>
                    </a:p>
                  </a:txBody>
                  <a:tcPr marL="6609" marR="6609" marT="660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87203149"/>
                  </a:ext>
                </a:extLst>
              </a:tr>
              <a:tr h="132184">
                <a:tc>
                  <a:txBody>
                    <a:bodyPr/>
                    <a:lstStyle/>
                    <a:p>
                      <a:pPr algn="l" fontAlgn="b"/>
                      <a:r>
                        <a:rPr lang="en-US" sz="800" u="none" strike="noStrike">
                          <a:effectLst/>
                        </a:rPr>
                        <a:t>Part 1 Crimes</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January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February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March</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April</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May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June</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dirty="0" smtClean="0">
                          <a:effectLst/>
                        </a:rPr>
                        <a:t>August</a:t>
                      </a:r>
                      <a:endParaRPr lang="en-US" sz="800" b="0" i="0" u="none" strike="noStrike" dirty="0">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August</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M/M Change</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YTD Change</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882451000"/>
                  </a:ext>
                </a:extLst>
              </a:tr>
              <a:tr h="132184">
                <a:tc>
                  <a:txBody>
                    <a:bodyPr/>
                    <a:lstStyle/>
                    <a:p>
                      <a:pPr algn="l" fontAlgn="b"/>
                      <a:r>
                        <a:rPr lang="en-US" sz="800" u="none" strike="noStrike">
                          <a:effectLst/>
                        </a:rPr>
                        <a:t>Aggravated Assault</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-46%</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674662827"/>
                  </a:ext>
                </a:extLst>
              </a:tr>
              <a:tr h="132184">
                <a:tc>
                  <a:txBody>
                    <a:bodyPr/>
                    <a:lstStyle/>
                    <a:p>
                      <a:pPr algn="l" fontAlgn="b"/>
                      <a:r>
                        <a:rPr lang="en-US" sz="800" u="none" strike="noStrike">
                          <a:effectLst/>
                        </a:rPr>
                        <a:t>Arson</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978347750"/>
                  </a:ext>
                </a:extLst>
              </a:tr>
              <a:tr h="132184">
                <a:tc>
                  <a:txBody>
                    <a:bodyPr/>
                    <a:lstStyle/>
                    <a:p>
                      <a:pPr algn="l" fontAlgn="b"/>
                      <a:r>
                        <a:rPr lang="en-US" sz="800" u="none" strike="noStrike">
                          <a:effectLst/>
                        </a:rPr>
                        <a:t>Burgalry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-25%</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1378072453"/>
                  </a:ext>
                </a:extLst>
              </a:tr>
              <a:tr h="132184">
                <a:tc>
                  <a:txBody>
                    <a:bodyPr/>
                    <a:lstStyle/>
                    <a:p>
                      <a:pPr algn="l" fontAlgn="b"/>
                      <a:r>
                        <a:rPr lang="en-US" sz="800" u="none" strike="noStrike">
                          <a:effectLst/>
                        </a:rPr>
                        <a:t>Homicide</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3866460199"/>
                  </a:ext>
                </a:extLst>
              </a:tr>
              <a:tr h="132184">
                <a:tc>
                  <a:txBody>
                    <a:bodyPr/>
                    <a:lstStyle/>
                    <a:p>
                      <a:pPr algn="l" fontAlgn="b"/>
                      <a:r>
                        <a:rPr lang="en-US" sz="800" u="none" strike="noStrike">
                          <a:effectLst/>
                        </a:rPr>
                        <a:t>Larceny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108</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58%</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52%</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40492255"/>
                  </a:ext>
                </a:extLst>
              </a:tr>
              <a:tr h="132184">
                <a:tc>
                  <a:txBody>
                    <a:bodyPr/>
                    <a:lstStyle/>
                    <a:p>
                      <a:pPr algn="l" fontAlgn="b"/>
                      <a:r>
                        <a:rPr lang="en-US" sz="800" u="none" strike="noStrike">
                          <a:effectLst/>
                        </a:rPr>
                        <a:t>Motor Vehicle Theft</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44%</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538838358"/>
                  </a:ext>
                </a:extLst>
              </a:tr>
              <a:tr h="132184">
                <a:tc>
                  <a:txBody>
                    <a:bodyPr/>
                    <a:lstStyle/>
                    <a:p>
                      <a:pPr algn="l" fontAlgn="b"/>
                      <a:r>
                        <a:rPr lang="en-US" sz="800" u="none" strike="noStrike">
                          <a:effectLst/>
                        </a:rPr>
                        <a:t>Robbery</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30%</a:t>
                      </a:r>
                      <a:endParaRPr lang="en-US" sz="800" b="0" i="0" u="none" strike="noStrike">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727030642"/>
                  </a:ext>
                </a:extLst>
              </a:tr>
              <a:tr h="138793">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32</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23</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166</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a:effectLst/>
                        </a:rPr>
                        <a:t>21%</a:t>
                      </a:r>
                      <a:endParaRPr lang="en-US" sz="800" b="0" i="0" u="none" strike="noStrike">
                        <a:solidFill>
                          <a:srgbClr val="000000"/>
                        </a:solidFill>
                        <a:effectLst/>
                        <a:latin typeface="Calibri" panose="020F0502020204030204" pitchFamily="34" charset="0"/>
                      </a:endParaRPr>
                    </a:p>
                  </a:txBody>
                  <a:tcPr marL="6609" marR="6609" marT="6609" marB="0" anchor="b"/>
                </a:tc>
                <a:tc>
                  <a:txBody>
                    <a:bodyPr/>
                    <a:lstStyle/>
                    <a:p>
                      <a:pPr algn="r" fontAlgn="b"/>
                      <a:r>
                        <a:rPr lang="en-US" sz="800" u="none" strike="noStrike" dirty="0">
                          <a:effectLst/>
                        </a:rPr>
                        <a:t>25%</a:t>
                      </a:r>
                      <a:endParaRPr lang="en-US" sz="800" b="0" i="0" u="none" strike="noStrike" dirty="0">
                        <a:solidFill>
                          <a:srgbClr val="000000"/>
                        </a:solidFill>
                        <a:effectLst/>
                        <a:latin typeface="Calibri" panose="020F0502020204030204" pitchFamily="34" charset="0"/>
                      </a:endParaRPr>
                    </a:p>
                  </a:txBody>
                  <a:tcPr marL="6609" marR="6609" marT="6609" marB="0" anchor="b"/>
                </a:tc>
                <a:extLst>
                  <a:ext uri="{0D108BD9-81ED-4DB2-BD59-A6C34878D82A}">
                    <a16:rowId xmlns:a16="http://schemas.microsoft.com/office/drawing/2014/main" val="2352261964"/>
                  </a:ext>
                </a:extLst>
              </a:tr>
            </a:tbl>
          </a:graphicData>
        </a:graphic>
      </p:graphicFrame>
    </p:spTree>
    <p:extLst>
      <p:ext uri="{BB962C8B-B14F-4D97-AF65-F5344CB8AC3E}">
        <p14:creationId xmlns:p14="http://schemas.microsoft.com/office/powerpoint/2010/main" val="14290654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tion Button: Return 4">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670" t="12222" r="1670" b="12222"/>
          <a:stretch/>
        </p:blipFill>
        <p:spPr>
          <a:xfrm>
            <a:off x="609600" y="838200"/>
            <a:ext cx="8382000" cy="5181600"/>
          </a:xfrm>
          <a:prstGeom prst="rect">
            <a:avLst/>
          </a:prstGeom>
        </p:spPr>
      </p:pic>
    </p:spTree>
    <p:extLst>
      <p:ext uri="{BB962C8B-B14F-4D97-AF65-F5344CB8AC3E}">
        <p14:creationId xmlns:p14="http://schemas.microsoft.com/office/powerpoint/2010/main" val="361830795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4000" dirty="0" smtClean="0">
                <a:solidFill>
                  <a:schemeClr val="tx1"/>
                </a:solidFill>
              </a:rPr>
              <a:t>FPSE: August 2019</a:t>
            </a:r>
            <a:r>
              <a:rPr lang="en-US" sz="3200" dirty="0" smtClean="0">
                <a:solidFill>
                  <a:schemeClr val="tx1"/>
                </a:solidFill>
              </a:rPr>
              <a:t/>
            </a:r>
            <a:br>
              <a:rPr lang="en-US" sz="3200" dirty="0" smtClean="0">
                <a:solidFill>
                  <a:schemeClr val="tx1"/>
                </a:solidFill>
              </a:rPr>
            </a:br>
            <a:r>
              <a:rPr lang="en-US" sz="3200" dirty="0" smtClean="0">
                <a:solidFill>
                  <a:schemeClr val="tx1"/>
                </a:solidFill>
              </a:rPr>
              <a:t>Larceny Breakdown</a:t>
            </a:r>
            <a:endParaRPr lang="en-US" sz="3200" dirty="0">
              <a:solidFill>
                <a:schemeClr val="tx1"/>
              </a:solidFill>
            </a:endParaRPr>
          </a:p>
        </p:txBody>
      </p:sp>
      <p:sp>
        <p:nvSpPr>
          <p:cNvPr id="11" name="Action Button: Return 10">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9315079"/>
              </p:ext>
            </p:extLst>
          </p:nvPr>
        </p:nvGraphicFramePr>
        <p:xfrm>
          <a:off x="2438400" y="1981200"/>
          <a:ext cx="1866900" cy="1962150"/>
        </p:xfrm>
        <a:graphic>
          <a:graphicData uri="http://schemas.openxmlformats.org/drawingml/2006/table">
            <a:tbl>
              <a:tblPr/>
              <a:tblGrid>
                <a:gridCol w="1257300">
                  <a:extLst>
                    <a:ext uri="{9D8B030D-6E8A-4147-A177-3AD203B41FA5}">
                      <a16:colId xmlns:a16="http://schemas.microsoft.com/office/drawing/2014/main" val="3573393585"/>
                    </a:ext>
                  </a:extLst>
                </a:gridCol>
                <a:gridCol w="609600">
                  <a:extLst>
                    <a:ext uri="{9D8B030D-6E8A-4147-A177-3AD203B41FA5}">
                      <a16:colId xmlns:a16="http://schemas.microsoft.com/office/drawing/2014/main" val="1915993694"/>
                    </a:ext>
                  </a:extLst>
                </a:gridCol>
              </a:tblGrid>
              <a:tr h="209550">
                <a:tc>
                  <a:txBody>
                    <a:bodyPr/>
                    <a:lstStyle/>
                    <a:p>
                      <a:pPr algn="ctr" fontAlgn="b"/>
                      <a:r>
                        <a:rPr lang="en-US" sz="1100" b="1" i="0" u="none" strike="noStrike">
                          <a:solidFill>
                            <a:srgbClr val="000000"/>
                          </a:solidFill>
                          <a:effectLst/>
                          <a:latin typeface="Calibri" panose="020F0502020204030204" pitchFamily="34" charset="0"/>
                        </a:rPr>
                        <a:t>Type of Larceny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695436"/>
                  </a:ext>
                </a:extLst>
              </a:tr>
              <a:tr h="200025">
                <a:tc>
                  <a:txBody>
                    <a:bodyPr/>
                    <a:lstStyle/>
                    <a:p>
                      <a:pPr algn="l" fontAlgn="b"/>
                      <a:r>
                        <a:rPr lang="en-US" sz="1100" b="0" i="0" u="none" strike="noStrike">
                          <a:solidFill>
                            <a:srgbClr val="000000"/>
                          </a:solidFill>
                          <a:effectLst/>
                          <a:latin typeface="Calibri" panose="020F0502020204030204" pitchFamily="34" charset="0"/>
                        </a:rPr>
                        <a:t>All Other</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61870334"/>
                  </a:ext>
                </a:extLst>
              </a:tr>
              <a:tr h="190500">
                <a:tc>
                  <a:txBody>
                    <a:bodyPr/>
                    <a:lstStyle/>
                    <a:p>
                      <a:pPr algn="l" fontAlgn="b"/>
                      <a:r>
                        <a:rPr lang="en-US" sz="1100" b="0" i="0" u="none" strike="noStrike">
                          <a:solidFill>
                            <a:srgbClr val="000000"/>
                          </a:solidFill>
                          <a:effectLst/>
                          <a:latin typeface="Calibri" panose="020F0502020204030204" pitchFamily="34" charset="0"/>
                        </a:rPr>
                        <a:t>Bicycle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43642475"/>
                  </a:ext>
                </a:extLst>
              </a:tr>
              <a:tr h="190500">
                <a:tc>
                  <a:txBody>
                    <a:bodyPr/>
                    <a:lstStyle/>
                    <a:p>
                      <a:pPr algn="l" fontAlgn="b"/>
                      <a:r>
                        <a:rPr lang="en-US" sz="1100" b="0" i="0" u="none" strike="noStrike">
                          <a:solidFill>
                            <a:srgbClr val="000000"/>
                          </a:solidFill>
                          <a:effectLst/>
                          <a:latin typeface="Calibri" panose="020F0502020204030204" pitchFamily="34" charset="0"/>
                        </a:rPr>
                        <a:t>From Building</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50415686"/>
                  </a:ext>
                </a:extLst>
              </a:tr>
              <a:tr h="190500">
                <a:tc>
                  <a:txBody>
                    <a:bodyPr/>
                    <a:lstStyle/>
                    <a:p>
                      <a:pPr algn="l" fontAlgn="b"/>
                      <a:r>
                        <a:rPr lang="en-US" sz="1100" b="0" i="0" u="none" strike="noStrike">
                          <a:solidFill>
                            <a:srgbClr val="000000"/>
                          </a:solidFill>
                          <a:effectLst/>
                          <a:latin typeface="Calibri" panose="020F0502020204030204" pitchFamily="34" charset="0"/>
                        </a:rPr>
                        <a:t>From Coin Machine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83419453"/>
                  </a:ext>
                </a:extLst>
              </a:tr>
              <a:tr h="190500">
                <a:tc>
                  <a:txBody>
                    <a:bodyPr/>
                    <a:lstStyle/>
                    <a:p>
                      <a:pPr algn="l" fontAlgn="b"/>
                      <a:r>
                        <a:rPr lang="en-US" sz="1100" b="0" i="0" u="none" strike="noStrike">
                          <a:solidFill>
                            <a:srgbClr val="000000"/>
                          </a:solidFill>
                          <a:effectLst/>
                          <a:latin typeface="Calibri" panose="020F0502020204030204" pitchFamily="34" charset="0"/>
                        </a:rPr>
                        <a:t>From Motor Vehicle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solidFill>
                      <a:srgbClr val="B4C6E7"/>
                    </a:solidFill>
                  </a:tcPr>
                </a:tc>
                <a:extLst>
                  <a:ext uri="{0D108BD9-81ED-4DB2-BD59-A6C34878D82A}">
                    <a16:rowId xmlns:a16="http://schemas.microsoft.com/office/drawing/2014/main" val="127931728"/>
                  </a:ext>
                </a:extLst>
              </a:tr>
              <a:tr h="190500">
                <a:tc>
                  <a:txBody>
                    <a:bodyPr/>
                    <a:lstStyle/>
                    <a:p>
                      <a:pPr algn="l" fontAlgn="b"/>
                      <a:r>
                        <a:rPr lang="en-US" sz="1100" b="0" i="0" u="none" strike="noStrike" dirty="0">
                          <a:solidFill>
                            <a:srgbClr val="000000"/>
                          </a:solidFill>
                          <a:effectLst/>
                          <a:latin typeface="Calibri" panose="020F0502020204030204" pitchFamily="34" charset="0"/>
                        </a:rPr>
                        <a:t>Motor Vehicle Parts</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28210627"/>
                  </a:ext>
                </a:extLst>
              </a:tr>
              <a:tr h="190500">
                <a:tc>
                  <a:txBody>
                    <a:bodyPr/>
                    <a:lstStyle/>
                    <a:p>
                      <a:pPr algn="l" fontAlgn="b"/>
                      <a:r>
                        <a:rPr lang="en-US" sz="1100" b="0" i="0" u="none" strike="noStrike">
                          <a:solidFill>
                            <a:srgbClr val="000000"/>
                          </a:solidFill>
                          <a:effectLst/>
                          <a:latin typeface="Calibri" panose="020F0502020204030204" pitchFamily="34" charset="0"/>
                        </a:rPr>
                        <a:t>Purse Snatching</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46795629"/>
                  </a:ext>
                </a:extLst>
              </a:tr>
              <a:tr h="200025">
                <a:tc>
                  <a:txBody>
                    <a:bodyPr/>
                    <a:lstStyle/>
                    <a:p>
                      <a:pPr algn="l" fontAlgn="b"/>
                      <a:r>
                        <a:rPr lang="en-US" sz="1100" b="0" i="0" u="none" strike="noStrike">
                          <a:solidFill>
                            <a:srgbClr val="000000"/>
                          </a:solidFill>
                          <a:effectLst/>
                          <a:latin typeface="Calibri" panose="020F0502020204030204" pitchFamily="34" charset="0"/>
                        </a:rPr>
                        <a:t>Shoplifting</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1506724"/>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756501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76337072"/>
              </p:ext>
            </p:extLst>
          </p:nvPr>
        </p:nvGraphicFramePr>
        <p:xfrm>
          <a:off x="2444151" y="4445120"/>
          <a:ext cx="1866900" cy="1009650"/>
        </p:xfrm>
        <a:graphic>
          <a:graphicData uri="http://schemas.openxmlformats.org/drawingml/2006/table">
            <a:tbl>
              <a:tblPr/>
              <a:tblGrid>
                <a:gridCol w="1257300">
                  <a:extLst>
                    <a:ext uri="{9D8B030D-6E8A-4147-A177-3AD203B41FA5}">
                      <a16:colId xmlns:a16="http://schemas.microsoft.com/office/drawing/2014/main" val="3573689364"/>
                    </a:ext>
                  </a:extLst>
                </a:gridCol>
                <a:gridCol w="609600">
                  <a:extLst>
                    <a:ext uri="{9D8B030D-6E8A-4147-A177-3AD203B41FA5}">
                      <a16:colId xmlns:a16="http://schemas.microsoft.com/office/drawing/2014/main" val="907346549"/>
                    </a:ext>
                  </a:extLst>
                </a:gridCol>
              </a:tblGrid>
              <a:tr h="209550">
                <a:tc>
                  <a:txBody>
                    <a:bodyPr/>
                    <a:lstStyle/>
                    <a:p>
                      <a:pPr algn="ctr" fontAlgn="b"/>
                      <a:r>
                        <a:rPr lang="en-US" sz="1100" b="1" i="0" u="none" strike="noStrike">
                          <a:solidFill>
                            <a:srgbClr val="000000"/>
                          </a:solidFill>
                          <a:effectLst/>
                          <a:latin typeface="Calibri" panose="020F0502020204030204" pitchFamily="34" charset="0"/>
                        </a:rPr>
                        <a:t>Monetary Value</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8790549"/>
                  </a:ext>
                </a:extLst>
              </a:tr>
              <a:tr h="200025">
                <a:tc>
                  <a:txBody>
                    <a:bodyPr/>
                    <a:lstStyle/>
                    <a:p>
                      <a:pPr algn="l" fontAlgn="b"/>
                      <a:r>
                        <a:rPr lang="en-US" sz="1100" b="0" i="0" u="none" strike="noStrike">
                          <a:solidFill>
                            <a:srgbClr val="000000"/>
                          </a:solidFill>
                          <a:effectLst/>
                          <a:latin typeface="Calibri" panose="020F0502020204030204" pitchFamily="34" charset="0"/>
                        </a:rPr>
                        <a:t>Under $500</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1974833679"/>
                  </a:ext>
                </a:extLst>
              </a:tr>
              <a:tr h="190500">
                <a:tc>
                  <a:txBody>
                    <a:bodyPr/>
                    <a:lstStyle/>
                    <a:p>
                      <a:pPr algn="l" fontAlgn="b"/>
                      <a:r>
                        <a:rPr lang="en-US" sz="1100" b="0" i="0" u="none" strike="noStrike">
                          <a:solidFill>
                            <a:srgbClr val="000000"/>
                          </a:solidFill>
                          <a:effectLst/>
                          <a:latin typeface="Calibri" panose="020F0502020204030204" pitchFamily="34" charset="0"/>
                        </a:rPr>
                        <a:t>$500 - $24,999</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14651437"/>
                  </a:ext>
                </a:extLst>
              </a:tr>
              <a:tr h="200025">
                <a:tc>
                  <a:txBody>
                    <a:bodyPr/>
                    <a:lstStyle/>
                    <a:p>
                      <a:pPr algn="l" fontAlgn="b"/>
                      <a:r>
                        <a:rPr lang="en-US" sz="1100" b="0" i="0" u="none" strike="noStrike">
                          <a:solidFill>
                            <a:srgbClr val="000000"/>
                          </a:solidFill>
                          <a:effectLst/>
                          <a:latin typeface="Calibri" panose="020F0502020204030204" pitchFamily="34" charset="0"/>
                        </a:rPr>
                        <a:t>Over $25,000</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3900186"/>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4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74197438"/>
              </p:ext>
            </p:extLst>
          </p:nvPr>
        </p:nvGraphicFramePr>
        <p:xfrm>
          <a:off x="4953000" y="1981200"/>
          <a:ext cx="1866900" cy="1771650"/>
        </p:xfrm>
        <a:graphic>
          <a:graphicData uri="http://schemas.openxmlformats.org/drawingml/2006/table">
            <a:tbl>
              <a:tblPr/>
              <a:tblGrid>
                <a:gridCol w="1257300">
                  <a:extLst>
                    <a:ext uri="{9D8B030D-6E8A-4147-A177-3AD203B41FA5}">
                      <a16:colId xmlns:a16="http://schemas.microsoft.com/office/drawing/2014/main" val="3448452236"/>
                    </a:ext>
                  </a:extLst>
                </a:gridCol>
                <a:gridCol w="609600">
                  <a:extLst>
                    <a:ext uri="{9D8B030D-6E8A-4147-A177-3AD203B41FA5}">
                      <a16:colId xmlns:a16="http://schemas.microsoft.com/office/drawing/2014/main" val="690312833"/>
                    </a:ext>
                  </a:extLst>
                </a:gridCol>
              </a:tblGrid>
              <a:tr h="209550">
                <a:tc>
                  <a:txBody>
                    <a:bodyPr/>
                    <a:lstStyle/>
                    <a:p>
                      <a:pPr algn="ctr" fontAlgn="b"/>
                      <a:r>
                        <a:rPr lang="en-US" sz="1100" b="1" i="0" u="none" strike="noStrike">
                          <a:solidFill>
                            <a:srgbClr val="000000"/>
                          </a:solidFill>
                          <a:effectLst/>
                          <a:latin typeface="Calibri" panose="020F0502020204030204" pitchFamily="34" charset="0"/>
                        </a:rPr>
                        <a:t>Day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2767644"/>
                  </a:ext>
                </a:extLst>
              </a:tr>
              <a:tr h="200025">
                <a:tc>
                  <a:txBody>
                    <a:bodyPr/>
                    <a:lstStyle/>
                    <a:p>
                      <a:pPr algn="l" fontAlgn="b"/>
                      <a:r>
                        <a:rPr lang="en-US" sz="1100" b="0" i="0" u="none" strike="noStrike">
                          <a:solidFill>
                            <a:srgbClr val="000000"/>
                          </a:solidFill>
                          <a:effectLst/>
                          <a:latin typeface="Calibri" panose="020F0502020204030204" pitchFamily="34" charset="0"/>
                        </a:rPr>
                        <a:t>Sunday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12818357"/>
                  </a:ext>
                </a:extLst>
              </a:tr>
              <a:tr h="190500">
                <a:tc>
                  <a:txBody>
                    <a:bodyPr/>
                    <a:lstStyle/>
                    <a:p>
                      <a:pPr algn="l" fontAlgn="b"/>
                      <a:r>
                        <a:rPr lang="en-US" sz="1100" b="0" i="0" u="none" strike="noStrike">
                          <a:solidFill>
                            <a:srgbClr val="000000"/>
                          </a:solidFill>
                          <a:effectLst/>
                          <a:latin typeface="Calibri" panose="020F0502020204030204" pitchFamily="34" charset="0"/>
                        </a:rPr>
                        <a:t>Monday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solidFill>
                      <a:srgbClr val="B4C6E7"/>
                    </a:solidFill>
                  </a:tcPr>
                </a:tc>
                <a:extLst>
                  <a:ext uri="{0D108BD9-81ED-4DB2-BD59-A6C34878D82A}">
                    <a16:rowId xmlns:a16="http://schemas.microsoft.com/office/drawing/2014/main" val="2661701812"/>
                  </a:ext>
                </a:extLst>
              </a:tr>
              <a:tr h="190500">
                <a:tc>
                  <a:txBody>
                    <a:bodyPr/>
                    <a:lstStyle/>
                    <a:p>
                      <a:pPr algn="l" fontAlgn="b"/>
                      <a:r>
                        <a:rPr lang="en-US" sz="1100" b="0" i="0" u="none" strike="noStrike">
                          <a:solidFill>
                            <a:srgbClr val="000000"/>
                          </a:solidFill>
                          <a:effectLst/>
                          <a:latin typeface="Calibri" panose="020F0502020204030204" pitchFamily="34" charset="0"/>
                        </a:rPr>
                        <a:t>Tuesday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88518383"/>
                  </a:ext>
                </a:extLst>
              </a:tr>
              <a:tr h="190500">
                <a:tc>
                  <a:txBody>
                    <a:bodyPr/>
                    <a:lstStyle/>
                    <a:p>
                      <a:pPr algn="l" fontAlgn="b"/>
                      <a:r>
                        <a:rPr lang="en-US" sz="1100" b="0" i="0" u="none" strike="noStrike">
                          <a:solidFill>
                            <a:srgbClr val="000000"/>
                          </a:solidFill>
                          <a:effectLst/>
                          <a:latin typeface="Calibri" panose="020F0502020204030204" pitchFamily="34" charset="0"/>
                        </a:rPr>
                        <a:t>Wednesday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1853281"/>
                  </a:ext>
                </a:extLst>
              </a:tr>
              <a:tr h="190500">
                <a:tc>
                  <a:txBody>
                    <a:bodyPr/>
                    <a:lstStyle/>
                    <a:p>
                      <a:pPr algn="l" fontAlgn="b"/>
                      <a:r>
                        <a:rPr lang="en-US" sz="1100" b="0" i="0" u="none" strike="noStrike">
                          <a:solidFill>
                            <a:srgbClr val="000000"/>
                          </a:solidFill>
                          <a:effectLst/>
                          <a:latin typeface="Calibri" panose="020F0502020204030204" pitchFamily="34" charset="0"/>
                        </a:rPr>
                        <a:t>Thursday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31888742"/>
                  </a:ext>
                </a:extLst>
              </a:tr>
              <a:tr h="190500">
                <a:tc>
                  <a:txBody>
                    <a:bodyPr/>
                    <a:lstStyle/>
                    <a:p>
                      <a:pPr algn="l" fontAlgn="b"/>
                      <a:r>
                        <a:rPr lang="en-US" sz="1100" b="0" i="0" u="none" strike="noStrike">
                          <a:solidFill>
                            <a:srgbClr val="000000"/>
                          </a:solidFill>
                          <a:effectLst/>
                          <a:latin typeface="Calibri" panose="020F0502020204030204" pitchFamily="34" charset="0"/>
                        </a:rPr>
                        <a:t>Friday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87190516"/>
                  </a:ext>
                </a:extLst>
              </a:tr>
              <a:tr h="200025">
                <a:tc>
                  <a:txBody>
                    <a:bodyPr/>
                    <a:lstStyle/>
                    <a:p>
                      <a:pPr algn="l" fontAlgn="b"/>
                      <a:r>
                        <a:rPr lang="en-US" sz="1100" b="0" i="0" u="none" strike="noStrike">
                          <a:solidFill>
                            <a:srgbClr val="000000"/>
                          </a:solidFill>
                          <a:effectLst/>
                          <a:latin typeface="Calibri" panose="020F0502020204030204" pitchFamily="34" charset="0"/>
                        </a:rPr>
                        <a:t>Saturday</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175500"/>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24324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85602499"/>
              </p:ext>
            </p:extLst>
          </p:nvPr>
        </p:nvGraphicFramePr>
        <p:xfrm>
          <a:off x="4953000" y="4635620"/>
          <a:ext cx="1866900" cy="819150"/>
        </p:xfrm>
        <a:graphic>
          <a:graphicData uri="http://schemas.openxmlformats.org/drawingml/2006/table">
            <a:tbl>
              <a:tblPr/>
              <a:tblGrid>
                <a:gridCol w="1257300">
                  <a:extLst>
                    <a:ext uri="{9D8B030D-6E8A-4147-A177-3AD203B41FA5}">
                      <a16:colId xmlns:a16="http://schemas.microsoft.com/office/drawing/2014/main" val="2579200315"/>
                    </a:ext>
                  </a:extLst>
                </a:gridCol>
                <a:gridCol w="609600">
                  <a:extLst>
                    <a:ext uri="{9D8B030D-6E8A-4147-A177-3AD203B41FA5}">
                      <a16:colId xmlns:a16="http://schemas.microsoft.com/office/drawing/2014/main" val="3032449313"/>
                    </a:ext>
                  </a:extLst>
                </a:gridCol>
              </a:tblGrid>
              <a:tr h="209550">
                <a:tc gridSpan="2">
                  <a:txBody>
                    <a:bodyPr/>
                    <a:lstStyle/>
                    <a:p>
                      <a:pPr algn="ctr" fontAlgn="b"/>
                      <a:r>
                        <a:rPr lang="en-US" sz="1100" b="1" i="0" u="none" strike="noStrike">
                          <a:solidFill>
                            <a:srgbClr val="000000"/>
                          </a:solidFill>
                          <a:effectLst/>
                          <a:latin typeface="Calibri" panose="020F0502020204030204" pitchFamily="34" charset="0"/>
                        </a:rPr>
                        <a:t>Time of Day</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819907824"/>
                  </a:ext>
                </a:extLst>
              </a:tr>
              <a:tr h="200025">
                <a:tc>
                  <a:txBody>
                    <a:bodyPr/>
                    <a:lstStyle/>
                    <a:p>
                      <a:pPr algn="l" fontAlgn="b"/>
                      <a:r>
                        <a:rPr lang="en-US" sz="1100" b="0" i="0" u="none" strike="noStrike">
                          <a:solidFill>
                            <a:srgbClr val="000000"/>
                          </a:solidFill>
                          <a:effectLst/>
                          <a:latin typeface="Calibri" panose="020F0502020204030204" pitchFamily="34" charset="0"/>
                        </a:rPr>
                        <a:t>Day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95877345"/>
                  </a:ext>
                </a:extLst>
              </a:tr>
              <a:tr h="200025">
                <a:tc>
                  <a:txBody>
                    <a:bodyPr/>
                    <a:lstStyle/>
                    <a:p>
                      <a:pPr algn="l" fontAlgn="b"/>
                      <a:r>
                        <a:rPr lang="en-US" sz="1100" b="0" i="0" u="none" strike="noStrike">
                          <a:solidFill>
                            <a:srgbClr val="000000"/>
                          </a:solidFill>
                          <a:effectLst/>
                          <a:latin typeface="Calibri" panose="020F0502020204030204" pitchFamily="34" charset="0"/>
                        </a:rPr>
                        <a:t>Night</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284356447"/>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182232"/>
                  </a:ext>
                </a:extLst>
              </a:tr>
            </a:tbl>
          </a:graphicData>
        </a:graphic>
      </p:graphicFrame>
    </p:spTree>
    <p:extLst>
      <p:ext uri="{BB962C8B-B14F-4D97-AF65-F5344CB8AC3E}">
        <p14:creationId xmlns:p14="http://schemas.microsoft.com/office/powerpoint/2010/main" val="3448886092"/>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914400"/>
            <a:ext cx="8141272" cy="5029200"/>
          </a:xfrm>
          <a:prstGeom prst="rect">
            <a:avLst/>
          </a:prstGeom>
        </p:spPr>
      </p:pic>
    </p:spTree>
    <p:extLst>
      <p:ext uri="{BB962C8B-B14F-4D97-AF65-F5344CB8AC3E}">
        <p14:creationId xmlns:p14="http://schemas.microsoft.com/office/powerpoint/2010/main" val="3019712006"/>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tion Button: Return 4">
            <a:hlinkClick r:id="rId2" action="ppaction://hlinksldjump" highlightClick="1"/>
          </p:cNvPr>
          <p:cNvSpPr/>
          <p:nvPr/>
        </p:nvSpPr>
        <p:spPr bwMode="auto">
          <a:xfrm>
            <a:off x="990600" y="6463145"/>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16" y="604687"/>
            <a:ext cx="8519284" cy="5262713"/>
          </a:xfrm>
          <a:prstGeom prst="rect">
            <a:avLst/>
          </a:prstGeom>
        </p:spPr>
      </p:pic>
    </p:spTree>
    <p:extLst>
      <p:ext uri="{BB962C8B-B14F-4D97-AF65-F5344CB8AC3E}">
        <p14:creationId xmlns:p14="http://schemas.microsoft.com/office/powerpoint/2010/main" val="1123278047"/>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990600"/>
            <a:ext cx="8025873" cy="4957913"/>
          </a:xfrm>
          <a:prstGeom prst="rect">
            <a:avLst/>
          </a:prstGeom>
        </p:spPr>
      </p:pic>
    </p:spTree>
    <p:extLst>
      <p:ext uri="{BB962C8B-B14F-4D97-AF65-F5344CB8AC3E}">
        <p14:creationId xmlns:p14="http://schemas.microsoft.com/office/powerpoint/2010/main" val="3530286186"/>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114800"/>
            <a:ext cx="7772400" cy="1143000"/>
          </a:xfrm>
        </p:spPr>
        <p:txBody>
          <a:bodyPr/>
          <a:lstStyle/>
          <a:p>
            <a:pPr algn="l"/>
            <a:r>
              <a:rPr lang="en-US" sz="5400" dirty="0" smtClean="0"/>
              <a:t>Appendix 2</a:t>
            </a:r>
            <a:endParaRPr lang="en-US" sz="5400" dirty="0"/>
          </a:p>
        </p:txBody>
      </p:sp>
      <p:sp>
        <p:nvSpPr>
          <p:cNvPr id="3" name="Content Placeholder 2"/>
          <p:cNvSpPr>
            <a:spLocks noGrp="1"/>
          </p:cNvSpPr>
          <p:nvPr>
            <p:ph idx="1"/>
          </p:nvPr>
        </p:nvSpPr>
        <p:spPr>
          <a:xfrm>
            <a:off x="609600" y="3581400"/>
            <a:ext cx="7772400" cy="609600"/>
          </a:xfrm>
        </p:spPr>
        <p:txBody>
          <a:bodyPr/>
          <a:lstStyle/>
          <a:p>
            <a:pPr marL="0" indent="0">
              <a:buNone/>
            </a:pPr>
            <a:r>
              <a:rPr lang="en-US" sz="2400" dirty="0" smtClean="0"/>
              <a:t>Central West End Detail</a:t>
            </a:r>
            <a:endParaRPr lang="en-US" sz="2400" dirty="0"/>
          </a:p>
        </p:txBody>
      </p:sp>
      <p:sp>
        <p:nvSpPr>
          <p:cNvPr id="4" name="Slide Number Placeholder 3"/>
          <p:cNvSpPr>
            <a:spLocks noGrp="1"/>
          </p:cNvSpPr>
          <p:nvPr>
            <p:ph type="sldNum" sz="quarter" idx="12"/>
          </p:nvPr>
        </p:nvSpPr>
        <p:spPr/>
        <p:txBody>
          <a:bodyPr/>
          <a:lstStyle/>
          <a:p>
            <a:pPr>
              <a:defRPr/>
            </a:pPr>
            <a:r>
              <a:rPr lang="en-US" dirty="0" smtClean="0"/>
              <a:t>Page 31</a:t>
            </a:r>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4897960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dirty="0" smtClean="0"/>
              <a:t>Page </a:t>
            </a:r>
            <a:fld id="{44E433D6-4257-4996-A91D-048EB2CF82FB}" type="slidenum">
              <a:rPr lang="en-US" smtClean="0"/>
              <a:pPr>
                <a:defRPr/>
              </a:pPr>
              <a:t>36</a:t>
            </a:fld>
            <a:r>
              <a:rPr lang="en-US" dirty="0" smtClean="0"/>
              <a:t> </a:t>
            </a:r>
            <a:r>
              <a:rPr lang="en-US" sz="1400" dirty="0" smtClean="0"/>
              <a:t>  </a:t>
            </a:r>
            <a:endParaRPr lang="en-US" sz="1400" dirty="0"/>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2222" b="13333"/>
          <a:stretch/>
        </p:blipFill>
        <p:spPr>
          <a:xfrm>
            <a:off x="838200" y="685800"/>
            <a:ext cx="7874311" cy="5105400"/>
          </a:xfrm>
          <a:prstGeom prst="rect">
            <a:avLst/>
          </a:prstGeom>
        </p:spPr>
      </p:pic>
    </p:spTree>
    <p:extLst>
      <p:ext uri="{BB962C8B-B14F-4D97-AF65-F5344CB8AC3E}">
        <p14:creationId xmlns:p14="http://schemas.microsoft.com/office/powerpoint/2010/main" val="92948225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dirty="0" smtClean="0"/>
              <a:t>Page </a:t>
            </a:r>
            <a:fld id="{44E433D6-4257-4996-A91D-048EB2CF82FB}" type="slidenum">
              <a:rPr lang="en-US" smtClean="0"/>
              <a:pPr>
                <a:defRPr/>
              </a:pPr>
              <a:t>37</a:t>
            </a:fld>
            <a:r>
              <a:rPr lang="en-US" dirty="0" smtClean="0"/>
              <a:t> </a:t>
            </a:r>
            <a:r>
              <a:rPr lang="en-US" sz="1400" dirty="0" smtClean="0"/>
              <a:t>  </a:t>
            </a:r>
            <a:endParaRPr lang="en-US" sz="1400" dirty="0"/>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3333" b="12222"/>
          <a:stretch/>
        </p:blipFill>
        <p:spPr>
          <a:xfrm>
            <a:off x="762000" y="762000"/>
            <a:ext cx="7874311" cy="5105400"/>
          </a:xfrm>
          <a:prstGeom prst="rect">
            <a:avLst/>
          </a:prstGeom>
        </p:spPr>
      </p:pic>
    </p:spTree>
    <p:extLst>
      <p:ext uri="{BB962C8B-B14F-4D97-AF65-F5344CB8AC3E}">
        <p14:creationId xmlns:p14="http://schemas.microsoft.com/office/powerpoint/2010/main" val="66441529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8DFCF285-63F0-48EF-80FD-322E1675B76E}" type="slidenum">
              <a:rPr lang="en-US" smtClean="0"/>
              <a:t>38</a:t>
            </a:fld>
            <a:endParaRPr lang="en-US" dirty="0"/>
          </a:p>
        </p:txBody>
      </p:sp>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3333" b="12222"/>
          <a:stretch/>
        </p:blipFill>
        <p:spPr>
          <a:xfrm>
            <a:off x="762000" y="762000"/>
            <a:ext cx="7874311" cy="5105400"/>
          </a:xfrm>
          <a:prstGeom prst="rect">
            <a:avLst/>
          </a:prstGeom>
        </p:spPr>
      </p:pic>
    </p:spTree>
    <p:extLst>
      <p:ext uri="{BB962C8B-B14F-4D97-AF65-F5344CB8AC3E}">
        <p14:creationId xmlns:p14="http://schemas.microsoft.com/office/powerpoint/2010/main" val="2856548463"/>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25" y="152400"/>
            <a:ext cx="7772400" cy="990600"/>
          </a:xfrm>
        </p:spPr>
        <p:txBody>
          <a:bodyPr/>
          <a:lstStyle/>
          <a:p>
            <a:r>
              <a:rPr lang="en-US" sz="4000" dirty="0" smtClean="0"/>
              <a:t>CWE: August 2019</a:t>
            </a:r>
            <a:r>
              <a:rPr lang="en-US" sz="3200" dirty="0" smtClean="0"/>
              <a:t/>
            </a:r>
            <a:br>
              <a:rPr lang="en-US" sz="3200" dirty="0" smtClean="0"/>
            </a:br>
            <a:r>
              <a:rPr lang="en-US" sz="3200" dirty="0" smtClean="0"/>
              <a:t>Larceny Breakdown</a:t>
            </a:r>
            <a:endParaRPr lang="en-US" sz="3200" dirty="0"/>
          </a:p>
        </p:txBody>
      </p:sp>
      <p:sp>
        <p:nvSpPr>
          <p:cNvPr id="4" name="Slide Number Placeholder 3"/>
          <p:cNvSpPr>
            <a:spLocks noGrp="1"/>
          </p:cNvSpPr>
          <p:nvPr>
            <p:ph type="sldNum" sz="quarter" idx="12"/>
          </p:nvPr>
        </p:nvSpPr>
        <p:spPr/>
        <p:txBody>
          <a:bodyPr/>
          <a:lstStyle/>
          <a:p>
            <a:pPr>
              <a:defRPr/>
            </a:pPr>
            <a:r>
              <a:rPr lang="en-US" dirty="0" smtClean="0"/>
              <a:t>Page </a:t>
            </a:r>
            <a:fld id="{65359AC9-27F1-41C9-8423-F0C2B7D7882B}" type="slidenum">
              <a:rPr lang="en-US" smtClean="0"/>
              <a:t>39</a:t>
            </a:fld>
            <a:endParaRPr lang="en-US" dirty="0"/>
          </a:p>
        </p:txBody>
      </p:sp>
      <p:sp>
        <p:nvSpPr>
          <p:cNvPr id="10" name="Action Button: Return 9">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79991871"/>
              </p:ext>
            </p:extLst>
          </p:nvPr>
        </p:nvGraphicFramePr>
        <p:xfrm>
          <a:off x="2438400" y="1796631"/>
          <a:ext cx="1866900" cy="1962150"/>
        </p:xfrm>
        <a:graphic>
          <a:graphicData uri="http://schemas.openxmlformats.org/drawingml/2006/table">
            <a:tbl>
              <a:tblPr/>
              <a:tblGrid>
                <a:gridCol w="1257300">
                  <a:extLst>
                    <a:ext uri="{9D8B030D-6E8A-4147-A177-3AD203B41FA5}">
                      <a16:colId xmlns:a16="http://schemas.microsoft.com/office/drawing/2014/main" val="1082523398"/>
                    </a:ext>
                  </a:extLst>
                </a:gridCol>
                <a:gridCol w="609600">
                  <a:extLst>
                    <a:ext uri="{9D8B030D-6E8A-4147-A177-3AD203B41FA5}">
                      <a16:colId xmlns:a16="http://schemas.microsoft.com/office/drawing/2014/main" val="3171937599"/>
                    </a:ext>
                  </a:extLst>
                </a:gridCol>
              </a:tblGrid>
              <a:tr h="209550">
                <a:tc gridSpan="2">
                  <a:txBody>
                    <a:bodyPr/>
                    <a:lstStyle/>
                    <a:p>
                      <a:pPr algn="ctr" fontAlgn="b"/>
                      <a:r>
                        <a:rPr lang="en-US" sz="1100" b="1" i="0" u="none" strike="noStrike">
                          <a:solidFill>
                            <a:srgbClr val="000000"/>
                          </a:solidFill>
                          <a:effectLst/>
                          <a:latin typeface="Calibri" panose="020F0502020204030204" pitchFamily="34" charset="0"/>
                        </a:rPr>
                        <a:t>Type of Larceny</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07307237"/>
                  </a:ext>
                </a:extLst>
              </a:tr>
              <a:tr h="200025">
                <a:tc>
                  <a:txBody>
                    <a:bodyPr/>
                    <a:lstStyle/>
                    <a:p>
                      <a:pPr algn="l" fontAlgn="b"/>
                      <a:r>
                        <a:rPr lang="en-US" sz="1100" b="0" i="0" u="none" strike="noStrike" dirty="0">
                          <a:solidFill>
                            <a:srgbClr val="000000"/>
                          </a:solidFill>
                          <a:effectLst/>
                          <a:latin typeface="Calibri" panose="020F0502020204030204" pitchFamily="34" charset="0"/>
                        </a:rPr>
                        <a:t>All Other</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72902861"/>
                  </a:ext>
                </a:extLst>
              </a:tr>
              <a:tr h="190500">
                <a:tc>
                  <a:txBody>
                    <a:bodyPr/>
                    <a:lstStyle/>
                    <a:p>
                      <a:pPr algn="l" fontAlgn="b"/>
                      <a:r>
                        <a:rPr lang="en-US" sz="1100" b="0" i="0" u="none" strike="noStrike">
                          <a:solidFill>
                            <a:srgbClr val="000000"/>
                          </a:solidFill>
                          <a:effectLst/>
                          <a:latin typeface="Calibri" panose="020F0502020204030204" pitchFamily="34" charset="0"/>
                        </a:rPr>
                        <a:t>Bicycle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1984055"/>
                  </a:ext>
                </a:extLst>
              </a:tr>
              <a:tr h="190500">
                <a:tc>
                  <a:txBody>
                    <a:bodyPr/>
                    <a:lstStyle/>
                    <a:p>
                      <a:pPr algn="l" fontAlgn="b"/>
                      <a:r>
                        <a:rPr lang="en-US" sz="1100" b="0" i="0" u="none" strike="noStrike">
                          <a:solidFill>
                            <a:srgbClr val="000000"/>
                          </a:solidFill>
                          <a:effectLst/>
                          <a:latin typeface="Calibri" panose="020F0502020204030204" pitchFamily="34" charset="0"/>
                        </a:rPr>
                        <a:t>From Building</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85143976"/>
                  </a:ext>
                </a:extLst>
              </a:tr>
              <a:tr h="190500">
                <a:tc>
                  <a:txBody>
                    <a:bodyPr/>
                    <a:lstStyle/>
                    <a:p>
                      <a:pPr algn="l" fontAlgn="b"/>
                      <a:r>
                        <a:rPr lang="en-US" sz="1100" b="0" i="0" u="none" strike="noStrike">
                          <a:solidFill>
                            <a:srgbClr val="000000"/>
                          </a:solidFill>
                          <a:effectLst/>
                          <a:latin typeface="Calibri" panose="020F0502020204030204" pitchFamily="34" charset="0"/>
                        </a:rPr>
                        <a:t>From Coin Machine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45399020"/>
                  </a:ext>
                </a:extLst>
              </a:tr>
              <a:tr h="190500">
                <a:tc>
                  <a:txBody>
                    <a:bodyPr/>
                    <a:lstStyle/>
                    <a:p>
                      <a:pPr algn="l" fontAlgn="b"/>
                      <a:r>
                        <a:rPr lang="en-US" sz="1100" b="0" i="0" u="none" strike="noStrike">
                          <a:solidFill>
                            <a:srgbClr val="000000"/>
                          </a:solidFill>
                          <a:effectLst/>
                          <a:latin typeface="Calibri" panose="020F0502020204030204" pitchFamily="34" charset="0"/>
                        </a:rPr>
                        <a:t>From Motor Vehicle</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29</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solidFill>
                      <a:srgbClr val="B4C6E7"/>
                    </a:solidFill>
                  </a:tcPr>
                </a:tc>
                <a:extLst>
                  <a:ext uri="{0D108BD9-81ED-4DB2-BD59-A6C34878D82A}">
                    <a16:rowId xmlns:a16="http://schemas.microsoft.com/office/drawing/2014/main" val="3102436309"/>
                  </a:ext>
                </a:extLst>
              </a:tr>
              <a:tr h="190500">
                <a:tc>
                  <a:txBody>
                    <a:bodyPr/>
                    <a:lstStyle/>
                    <a:p>
                      <a:pPr algn="l" fontAlgn="b"/>
                      <a:r>
                        <a:rPr lang="en-US" sz="1100" b="0" i="0" u="none" strike="noStrike">
                          <a:solidFill>
                            <a:srgbClr val="000000"/>
                          </a:solidFill>
                          <a:effectLst/>
                          <a:latin typeface="Calibri" panose="020F0502020204030204" pitchFamily="34" charset="0"/>
                        </a:rPr>
                        <a:t>Motor Vehicle Parts</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2271500"/>
                  </a:ext>
                </a:extLst>
              </a:tr>
              <a:tr h="190500">
                <a:tc>
                  <a:txBody>
                    <a:bodyPr/>
                    <a:lstStyle/>
                    <a:p>
                      <a:pPr algn="l" fontAlgn="b"/>
                      <a:r>
                        <a:rPr lang="en-US" sz="1100" b="0" i="0" u="none" strike="noStrike">
                          <a:solidFill>
                            <a:srgbClr val="000000"/>
                          </a:solidFill>
                          <a:effectLst/>
                          <a:latin typeface="Calibri" panose="020F0502020204030204" pitchFamily="34" charset="0"/>
                        </a:rPr>
                        <a:t>Purse Snatching</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40404348"/>
                  </a:ext>
                </a:extLst>
              </a:tr>
              <a:tr h="200025">
                <a:tc>
                  <a:txBody>
                    <a:bodyPr/>
                    <a:lstStyle/>
                    <a:p>
                      <a:pPr algn="l" fontAlgn="b"/>
                      <a:r>
                        <a:rPr lang="en-US" sz="1100" b="0" i="0" u="none" strike="noStrike">
                          <a:solidFill>
                            <a:srgbClr val="000000"/>
                          </a:solidFill>
                          <a:effectLst/>
                          <a:latin typeface="Calibri" panose="020F0502020204030204" pitchFamily="34" charset="0"/>
                        </a:rPr>
                        <a:t>Shoplifting</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721749"/>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21258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75981542"/>
              </p:ext>
            </p:extLst>
          </p:nvPr>
        </p:nvGraphicFramePr>
        <p:xfrm>
          <a:off x="2424023" y="4412412"/>
          <a:ext cx="1866900" cy="1009650"/>
        </p:xfrm>
        <a:graphic>
          <a:graphicData uri="http://schemas.openxmlformats.org/drawingml/2006/table">
            <a:tbl>
              <a:tblPr/>
              <a:tblGrid>
                <a:gridCol w="1257300">
                  <a:extLst>
                    <a:ext uri="{9D8B030D-6E8A-4147-A177-3AD203B41FA5}">
                      <a16:colId xmlns:a16="http://schemas.microsoft.com/office/drawing/2014/main" val="2943685539"/>
                    </a:ext>
                  </a:extLst>
                </a:gridCol>
                <a:gridCol w="609600">
                  <a:extLst>
                    <a:ext uri="{9D8B030D-6E8A-4147-A177-3AD203B41FA5}">
                      <a16:colId xmlns:a16="http://schemas.microsoft.com/office/drawing/2014/main" val="2260559223"/>
                    </a:ext>
                  </a:extLst>
                </a:gridCol>
              </a:tblGrid>
              <a:tr h="209550">
                <a:tc gridSpan="2">
                  <a:txBody>
                    <a:bodyPr/>
                    <a:lstStyle/>
                    <a:p>
                      <a:pPr algn="ctr" fontAlgn="b"/>
                      <a:r>
                        <a:rPr lang="en-US" sz="1100" b="1" i="0" u="none" strike="noStrike">
                          <a:solidFill>
                            <a:srgbClr val="000000"/>
                          </a:solidFill>
                          <a:effectLst/>
                          <a:latin typeface="Calibri" panose="020F0502020204030204" pitchFamily="34" charset="0"/>
                        </a:rPr>
                        <a:t>Monetary Value</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734934"/>
                  </a:ext>
                </a:extLst>
              </a:tr>
              <a:tr h="200025">
                <a:tc>
                  <a:txBody>
                    <a:bodyPr/>
                    <a:lstStyle/>
                    <a:p>
                      <a:pPr algn="l" fontAlgn="b"/>
                      <a:r>
                        <a:rPr lang="en-US" sz="1100" b="0" i="0" u="none" strike="noStrike">
                          <a:solidFill>
                            <a:srgbClr val="000000"/>
                          </a:solidFill>
                          <a:effectLst/>
                          <a:latin typeface="Calibri" panose="020F0502020204030204" pitchFamily="34" charset="0"/>
                        </a:rPr>
                        <a:t>Under $500</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53</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1143669366"/>
                  </a:ext>
                </a:extLst>
              </a:tr>
              <a:tr h="190500">
                <a:tc>
                  <a:txBody>
                    <a:bodyPr/>
                    <a:lstStyle/>
                    <a:p>
                      <a:pPr algn="l" fontAlgn="b"/>
                      <a:r>
                        <a:rPr lang="en-US" sz="1100" b="0" i="0" u="none" strike="noStrike">
                          <a:solidFill>
                            <a:srgbClr val="000000"/>
                          </a:solidFill>
                          <a:effectLst/>
                          <a:latin typeface="Calibri" panose="020F0502020204030204" pitchFamily="34" charset="0"/>
                        </a:rPr>
                        <a:t>$500 - $24,999</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70914948"/>
                  </a:ext>
                </a:extLst>
              </a:tr>
              <a:tr h="200025">
                <a:tc>
                  <a:txBody>
                    <a:bodyPr/>
                    <a:lstStyle/>
                    <a:p>
                      <a:pPr algn="l" fontAlgn="b"/>
                      <a:r>
                        <a:rPr lang="en-US" sz="1100" b="0" i="0" u="none" strike="noStrike">
                          <a:solidFill>
                            <a:srgbClr val="000000"/>
                          </a:solidFill>
                          <a:effectLst/>
                          <a:latin typeface="Calibri" panose="020F0502020204030204" pitchFamily="34" charset="0"/>
                        </a:rPr>
                        <a:t>Over $25,000</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178066"/>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222339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39985759"/>
              </p:ext>
            </p:extLst>
          </p:nvPr>
        </p:nvGraphicFramePr>
        <p:xfrm>
          <a:off x="4856312" y="1798968"/>
          <a:ext cx="1866900" cy="1771650"/>
        </p:xfrm>
        <a:graphic>
          <a:graphicData uri="http://schemas.openxmlformats.org/drawingml/2006/table">
            <a:tbl>
              <a:tblPr/>
              <a:tblGrid>
                <a:gridCol w="1257300">
                  <a:extLst>
                    <a:ext uri="{9D8B030D-6E8A-4147-A177-3AD203B41FA5}">
                      <a16:colId xmlns:a16="http://schemas.microsoft.com/office/drawing/2014/main" val="885208915"/>
                    </a:ext>
                  </a:extLst>
                </a:gridCol>
                <a:gridCol w="609600">
                  <a:extLst>
                    <a:ext uri="{9D8B030D-6E8A-4147-A177-3AD203B41FA5}">
                      <a16:colId xmlns:a16="http://schemas.microsoft.com/office/drawing/2014/main" val="479446562"/>
                    </a:ext>
                  </a:extLst>
                </a:gridCol>
              </a:tblGrid>
              <a:tr h="209550">
                <a:tc gridSpan="2">
                  <a:txBody>
                    <a:bodyPr/>
                    <a:lstStyle/>
                    <a:p>
                      <a:pPr algn="ctr" fontAlgn="b"/>
                      <a:r>
                        <a:rPr lang="en-US" sz="1100" b="1" i="0" u="none" strike="noStrike">
                          <a:solidFill>
                            <a:srgbClr val="000000"/>
                          </a:solidFill>
                          <a:effectLst/>
                          <a:latin typeface="Calibri" panose="020F0502020204030204" pitchFamily="34" charset="0"/>
                        </a:rPr>
                        <a:t>Day</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950968481"/>
                  </a:ext>
                </a:extLst>
              </a:tr>
              <a:tr h="200025">
                <a:tc>
                  <a:txBody>
                    <a:bodyPr/>
                    <a:lstStyle/>
                    <a:p>
                      <a:pPr algn="l" fontAlgn="b"/>
                      <a:r>
                        <a:rPr lang="en-US" sz="1100" b="0" i="0" u="none" strike="noStrike">
                          <a:solidFill>
                            <a:srgbClr val="000000"/>
                          </a:solidFill>
                          <a:effectLst/>
                          <a:latin typeface="Calibri" panose="020F0502020204030204" pitchFamily="34" charset="0"/>
                        </a:rPr>
                        <a:t>Sunday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93664645"/>
                  </a:ext>
                </a:extLst>
              </a:tr>
              <a:tr h="190500">
                <a:tc>
                  <a:txBody>
                    <a:bodyPr/>
                    <a:lstStyle/>
                    <a:p>
                      <a:pPr algn="l" fontAlgn="b"/>
                      <a:r>
                        <a:rPr lang="en-US" sz="1100" b="0" i="0" u="none" strike="noStrike">
                          <a:solidFill>
                            <a:srgbClr val="000000"/>
                          </a:solidFill>
                          <a:effectLst/>
                          <a:latin typeface="Calibri" panose="020F0502020204030204" pitchFamily="34" charset="0"/>
                        </a:rPr>
                        <a:t>Monday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solidFill>
                      <a:srgbClr val="B4C6E7"/>
                    </a:solidFill>
                  </a:tcPr>
                </a:tc>
                <a:extLst>
                  <a:ext uri="{0D108BD9-81ED-4DB2-BD59-A6C34878D82A}">
                    <a16:rowId xmlns:a16="http://schemas.microsoft.com/office/drawing/2014/main" val="1277084877"/>
                  </a:ext>
                </a:extLst>
              </a:tr>
              <a:tr h="190500">
                <a:tc>
                  <a:txBody>
                    <a:bodyPr/>
                    <a:lstStyle/>
                    <a:p>
                      <a:pPr algn="l" fontAlgn="b"/>
                      <a:r>
                        <a:rPr lang="en-US" sz="1100" b="0" i="0" u="none" strike="noStrike">
                          <a:solidFill>
                            <a:srgbClr val="000000"/>
                          </a:solidFill>
                          <a:effectLst/>
                          <a:latin typeface="Calibri" panose="020F0502020204030204" pitchFamily="34" charset="0"/>
                        </a:rPr>
                        <a:t>Tuesday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45204187"/>
                  </a:ext>
                </a:extLst>
              </a:tr>
              <a:tr h="190500">
                <a:tc>
                  <a:txBody>
                    <a:bodyPr/>
                    <a:lstStyle/>
                    <a:p>
                      <a:pPr algn="l" fontAlgn="b"/>
                      <a:r>
                        <a:rPr lang="en-US" sz="1100" b="0" i="0" u="none" strike="noStrike">
                          <a:solidFill>
                            <a:srgbClr val="000000"/>
                          </a:solidFill>
                          <a:effectLst/>
                          <a:latin typeface="Calibri" panose="020F0502020204030204" pitchFamily="34" charset="0"/>
                        </a:rPr>
                        <a:t>Wednesday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9340286"/>
                  </a:ext>
                </a:extLst>
              </a:tr>
              <a:tr h="190500">
                <a:tc>
                  <a:txBody>
                    <a:bodyPr/>
                    <a:lstStyle/>
                    <a:p>
                      <a:pPr algn="l" fontAlgn="b"/>
                      <a:r>
                        <a:rPr lang="en-US" sz="1100" b="0" i="0" u="none" strike="noStrike">
                          <a:solidFill>
                            <a:srgbClr val="000000"/>
                          </a:solidFill>
                          <a:effectLst/>
                          <a:latin typeface="Calibri" panose="020F0502020204030204" pitchFamily="34" charset="0"/>
                        </a:rPr>
                        <a:t>Thursday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60732954"/>
                  </a:ext>
                </a:extLst>
              </a:tr>
              <a:tr h="190500">
                <a:tc>
                  <a:txBody>
                    <a:bodyPr/>
                    <a:lstStyle/>
                    <a:p>
                      <a:pPr algn="l" fontAlgn="b"/>
                      <a:r>
                        <a:rPr lang="en-US" sz="1100" b="0" i="0" u="none" strike="noStrike">
                          <a:solidFill>
                            <a:srgbClr val="000000"/>
                          </a:solidFill>
                          <a:effectLst/>
                          <a:latin typeface="Calibri" panose="020F0502020204030204" pitchFamily="34" charset="0"/>
                        </a:rPr>
                        <a:t>Friday</a:t>
                      </a:r>
                    </a:p>
                  </a:txBody>
                  <a:tcPr marL="9525" marR="9525" marT="9525"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9525" marR="9525" marT="9525" marB="0" anchor="b">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4113185"/>
                  </a:ext>
                </a:extLst>
              </a:tr>
              <a:tr h="200025">
                <a:tc>
                  <a:txBody>
                    <a:bodyPr/>
                    <a:lstStyle/>
                    <a:p>
                      <a:pPr algn="l" fontAlgn="b"/>
                      <a:r>
                        <a:rPr lang="en-US" sz="1100" b="0" i="0" u="none" strike="noStrike">
                          <a:solidFill>
                            <a:srgbClr val="000000"/>
                          </a:solidFill>
                          <a:effectLst/>
                          <a:latin typeface="Calibri" panose="020F0502020204030204" pitchFamily="34" charset="0"/>
                        </a:rPr>
                        <a:t>Saturday</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4549322"/>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580815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42502099"/>
              </p:ext>
            </p:extLst>
          </p:nvPr>
        </p:nvGraphicFramePr>
        <p:xfrm>
          <a:off x="4856312" y="4602912"/>
          <a:ext cx="1866900" cy="819150"/>
        </p:xfrm>
        <a:graphic>
          <a:graphicData uri="http://schemas.openxmlformats.org/drawingml/2006/table">
            <a:tbl>
              <a:tblPr/>
              <a:tblGrid>
                <a:gridCol w="1257300">
                  <a:extLst>
                    <a:ext uri="{9D8B030D-6E8A-4147-A177-3AD203B41FA5}">
                      <a16:colId xmlns:a16="http://schemas.microsoft.com/office/drawing/2014/main" val="3169655392"/>
                    </a:ext>
                  </a:extLst>
                </a:gridCol>
                <a:gridCol w="609600">
                  <a:extLst>
                    <a:ext uri="{9D8B030D-6E8A-4147-A177-3AD203B41FA5}">
                      <a16:colId xmlns:a16="http://schemas.microsoft.com/office/drawing/2014/main" val="283061772"/>
                    </a:ext>
                  </a:extLst>
                </a:gridCol>
              </a:tblGrid>
              <a:tr h="209550">
                <a:tc gridSpan="2">
                  <a:txBody>
                    <a:bodyPr/>
                    <a:lstStyle/>
                    <a:p>
                      <a:pPr algn="ctr" fontAlgn="b"/>
                      <a:r>
                        <a:rPr lang="en-US" sz="1100" b="1" i="0" u="none" strike="noStrike">
                          <a:solidFill>
                            <a:srgbClr val="000000"/>
                          </a:solidFill>
                          <a:effectLst/>
                          <a:latin typeface="Calibri" panose="020F0502020204030204" pitchFamily="34" charset="0"/>
                        </a:rPr>
                        <a:t>Time of Day</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194680544"/>
                  </a:ext>
                </a:extLst>
              </a:tr>
              <a:tr h="200025">
                <a:tc>
                  <a:txBody>
                    <a:bodyPr/>
                    <a:lstStyle/>
                    <a:p>
                      <a:pPr algn="l" fontAlgn="b"/>
                      <a:r>
                        <a:rPr lang="en-US" sz="1100" b="0" i="0" u="none" strike="noStrike">
                          <a:solidFill>
                            <a:srgbClr val="000000"/>
                          </a:solidFill>
                          <a:effectLst/>
                          <a:latin typeface="Calibri" panose="020F0502020204030204" pitchFamily="34" charset="0"/>
                        </a:rPr>
                        <a:t>Day</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2646718"/>
                  </a:ext>
                </a:extLst>
              </a:tr>
              <a:tr h="200025">
                <a:tc>
                  <a:txBody>
                    <a:bodyPr/>
                    <a:lstStyle/>
                    <a:p>
                      <a:pPr algn="l" fontAlgn="b"/>
                      <a:r>
                        <a:rPr lang="en-US" sz="1100" b="0" i="0" u="none" strike="noStrike">
                          <a:solidFill>
                            <a:srgbClr val="000000"/>
                          </a:solidFill>
                          <a:effectLst/>
                          <a:latin typeface="Calibri" panose="020F0502020204030204" pitchFamily="34" charset="0"/>
                        </a:rPr>
                        <a:t>Night</a:t>
                      </a:r>
                    </a:p>
                  </a:txBody>
                  <a:tcPr marL="9525" marR="9525" marT="9525"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877326390"/>
                  </a:ext>
                </a:extLst>
              </a:tr>
              <a:tr h="209550">
                <a:tc>
                  <a:txBody>
                    <a:bodyPr/>
                    <a:lstStyle/>
                    <a:p>
                      <a:pPr algn="ctr" fontAlgn="b"/>
                      <a:r>
                        <a:rPr lang="en-US" sz="1100" b="0" i="0" u="none" strike="noStrike">
                          <a:solidFill>
                            <a:srgbClr val="000000"/>
                          </a:solidFill>
                          <a:effectLst/>
                          <a:latin typeface="Calibri" panose="020F0502020204030204" pitchFamily="34" charset="0"/>
                        </a:rPr>
                        <a:t>Total</a:t>
                      </a:r>
                    </a:p>
                  </a:txBody>
                  <a:tcPr marL="9525" marR="9525" marT="9525"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7098568"/>
                  </a:ext>
                </a:extLst>
              </a:tr>
            </a:tbl>
          </a:graphicData>
        </a:graphic>
      </p:graphicFrame>
    </p:spTree>
    <p:extLst>
      <p:ext uri="{BB962C8B-B14F-4D97-AF65-F5344CB8AC3E}">
        <p14:creationId xmlns:p14="http://schemas.microsoft.com/office/powerpoint/2010/main" val="183201647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
            <a:ext cx="8610600" cy="685800"/>
          </a:xfrm>
        </p:spPr>
        <p:txBody>
          <a:bodyPr/>
          <a:lstStyle/>
          <a:p>
            <a:r>
              <a:rPr lang="en-US" sz="4000" dirty="0" smtClean="0">
                <a:solidFill>
                  <a:schemeClr val="tx1"/>
                </a:solidFill>
              </a:rPr>
              <a:t>Forest Park Southeast: August 2019</a:t>
            </a:r>
            <a:endParaRPr lang="en-US" sz="3200" dirty="0">
              <a:solidFill>
                <a:schemeClr val="tx1"/>
              </a:solidFill>
            </a:endParaRPr>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1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65530"/>
            <a:ext cx="2684977" cy="20334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985" y="1365530"/>
            <a:ext cx="2220097" cy="2489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4695" y="4660900"/>
            <a:ext cx="2524675" cy="112946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8311" y="4545760"/>
            <a:ext cx="2196353" cy="1244600"/>
          </a:xfrm>
          <a:prstGeom prst="rect">
            <a:avLst/>
          </a:prstGeom>
        </p:spPr>
      </p:pic>
    </p:spTree>
    <p:extLst>
      <p:ext uri="{BB962C8B-B14F-4D97-AF65-F5344CB8AC3E}">
        <p14:creationId xmlns:p14="http://schemas.microsoft.com/office/powerpoint/2010/main" val="4016853081"/>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0CBFD8D4-9ACD-446C-9DEA-C1391909DFE6}" type="slidenum">
              <a:rPr lang="en-US" smtClean="0"/>
              <a:t>40</a:t>
            </a:fld>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16" y="762000"/>
            <a:ext cx="8519284" cy="5262713"/>
          </a:xfrm>
          <a:prstGeom prst="rect">
            <a:avLst/>
          </a:prstGeom>
        </p:spPr>
      </p:pic>
    </p:spTree>
    <p:extLst>
      <p:ext uri="{BB962C8B-B14F-4D97-AF65-F5344CB8AC3E}">
        <p14:creationId xmlns:p14="http://schemas.microsoft.com/office/powerpoint/2010/main" val="70879777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0F29609A-D275-42E9-A06A-8F28599595B4}" type="slidenum">
              <a:rPr lang="en-US" smtClean="0"/>
              <a:t>41</a:t>
            </a:fld>
            <a:endParaRPr lang="en-US" dirty="0"/>
          </a:p>
        </p:txBody>
      </p:sp>
      <p:sp>
        <p:nvSpPr>
          <p:cNvPr id="5" name="Action Button: Return 4">
            <a:hlinkClick r:id="rId2" action="ppaction://hlinksldjump" highlightClick="1"/>
          </p:cNvPr>
          <p:cNvSpPr/>
          <p:nvPr/>
        </p:nvSpPr>
        <p:spPr bwMode="auto">
          <a:xfrm>
            <a:off x="990600" y="65532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16" y="762000"/>
            <a:ext cx="8519284" cy="5262713"/>
          </a:xfrm>
          <a:prstGeom prst="rect">
            <a:avLst/>
          </a:prstGeom>
        </p:spPr>
      </p:pic>
    </p:spTree>
    <p:extLst>
      <p:ext uri="{BB962C8B-B14F-4D97-AF65-F5344CB8AC3E}">
        <p14:creationId xmlns:p14="http://schemas.microsoft.com/office/powerpoint/2010/main" val="146874597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498296B7-6C43-4407-A4A3-8B52DBB00D3F}" type="slidenum">
              <a:rPr lang="en-US" smtClean="0"/>
              <a:t>42</a:t>
            </a:fld>
            <a:endParaRPr lang="en-US" dirty="0"/>
          </a:p>
        </p:txBody>
      </p:sp>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318" y="914400"/>
            <a:ext cx="8395931" cy="5186513"/>
          </a:xfrm>
          <a:prstGeom prst="rect">
            <a:avLst/>
          </a:prstGeom>
        </p:spPr>
      </p:pic>
    </p:spTree>
    <p:extLst>
      <p:ext uri="{BB962C8B-B14F-4D97-AF65-F5344CB8AC3E}">
        <p14:creationId xmlns:p14="http://schemas.microsoft.com/office/powerpoint/2010/main" val="3248632192"/>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1" y="41203"/>
            <a:ext cx="8610600" cy="1143000"/>
          </a:xfrm>
        </p:spPr>
        <p:txBody>
          <a:bodyPr/>
          <a:lstStyle/>
          <a:p>
            <a:r>
              <a:rPr lang="en-US" dirty="0" smtClean="0"/>
              <a:t/>
            </a:r>
            <a:br>
              <a:rPr lang="en-US" dirty="0" smtClean="0"/>
            </a:br>
            <a:endParaRPr lang="en-US" sz="3200" dirty="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1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111" r="1583" b="10000"/>
          <a:stretch/>
        </p:blipFill>
        <p:spPr>
          <a:xfrm>
            <a:off x="602411" y="612703"/>
            <a:ext cx="8534400" cy="5410200"/>
          </a:xfrm>
          <a:prstGeom prst="rect">
            <a:avLst/>
          </a:prstGeom>
        </p:spPr>
      </p:pic>
    </p:spTree>
    <p:extLst>
      <p:ext uri="{BB962C8B-B14F-4D97-AF65-F5344CB8AC3E}">
        <p14:creationId xmlns:p14="http://schemas.microsoft.com/office/powerpoint/2010/main" val="214790141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sldjump"/>
              </a:rPr>
              <a:t>Appendix 1 Links</a:t>
            </a:r>
            <a:endParaRPr lang="en-US" dirty="0"/>
          </a:p>
        </p:txBody>
      </p:sp>
      <p:sp>
        <p:nvSpPr>
          <p:cNvPr id="3" name="Content Placeholder 2"/>
          <p:cNvSpPr>
            <a:spLocks noGrp="1"/>
          </p:cNvSpPr>
          <p:nvPr>
            <p:ph idx="1"/>
          </p:nvPr>
        </p:nvSpPr>
        <p:spPr/>
        <p:txBody>
          <a:bodyPr/>
          <a:lstStyle/>
          <a:p>
            <a:r>
              <a:rPr lang="en-US" sz="1800" dirty="0" smtClean="0">
                <a:hlinkClick r:id="rId3" action="ppaction://hlinksldjump"/>
              </a:rPr>
              <a:t>FPSE Day/Night</a:t>
            </a:r>
          </a:p>
          <a:p>
            <a:r>
              <a:rPr lang="en-US" sz="1800" dirty="0" smtClean="0">
                <a:hlinkClick r:id="rId3" action="ppaction://hlinksldjump"/>
              </a:rPr>
              <a:t>FPSE Crimes Against Persons</a:t>
            </a:r>
          </a:p>
          <a:p>
            <a:r>
              <a:rPr lang="en-US" sz="1800" dirty="0" smtClean="0">
                <a:hlinkClick r:id="rId4" action="ppaction://hlinksldjump"/>
              </a:rPr>
              <a:t>Grove CID</a:t>
            </a:r>
            <a:endParaRPr lang="en-US" sz="1800" dirty="0" smtClean="0">
              <a:hlinkClick r:id="rId3" action="ppaction://hlinksldjump"/>
            </a:endParaRPr>
          </a:p>
          <a:p>
            <a:r>
              <a:rPr lang="en-US" sz="1800" dirty="0" smtClean="0">
                <a:hlinkClick r:id="rId5" action="ppaction://hlinksldjump"/>
              </a:rPr>
              <a:t>FPSE Density Map</a:t>
            </a:r>
            <a:endParaRPr lang="en-US" sz="1800" dirty="0" smtClean="0"/>
          </a:p>
          <a:p>
            <a:r>
              <a:rPr lang="en-US" sz="1800" dirty="0" smtClean="0">
                <a:hlinkClick r:id="rId6" action="ppaction://hlinksldjump"/>
              </a:rPr>
              <a:t>FPSE Larceny Breakdown</a:t>
            </a:r>
            <a:endParaRPr lang="en-US" sz="1800" dirty="0" smtClean="0"/>
          </a:p>
          <a:p>
            <a:r>
              <a:rPr lang="en-US" sz="1800" dirty="0" smtClean="0">
                <a:hlinkClick r:id="rId7" action="ppaction://hlinksldjump"/>
              </a:rPr>
              <a:t>FSPE </a:t>
            </a:r>
            <a:r>
              <a:rPr lang="en-US" sz="1800" dirty="0" smtClean="0">
                <a:hlinkClick r:id="rId7" action="ppaction://hlinksldjump"/>
              </a:rPr>
              <a:t>Crime by Day of Week</a:t>
            </a:r>
            <a:endParaRPr lang="en-US" sz="1800" dirty="0" smtClean="0"/>
          </a:p>
          <a:p>
            <a:r>
              <a:rPr lang="en-US" sz="1800" dirty="0" smtClean="0">
                <a:hlinkClick r:id="rId8" action="ppaction://hlinksldjump"/>
              </a:rPr>
              <a:t>FPSE Crime by Time of Day</a:t>
            </a:r>
            <a:endParaRPr lang="en-US" sz="1800" dirty="0" smtClean="0"/>
          </a:p>
          <a:p>
            <a:r>
              <a:rPr lang="en-US" sz="1800" dirty="0" smtClean="0">
                <a:hlinkClick r:id="rId9" action="ppaction://hlinksldjump"/>
              </a:rPr>
              <a:t>FPSE Crime by Category and </a:t>
            </a:r>
            <a:r>
              <a:rPr lang="en-US" sz="1800" dirty="0" smtClean="0">
                <a:hlinkClick r:id="rId9" action="ppaction://hlinksldjump"/>
              </a:rPr>
              <a:t>Day</a:t>
            </a:r>
            <a:endParaRPr lang="en-US" sz="1800" dirty="0" smtClean="0"/>
          </a:p>
        </p:txBody>
      </p:sp>
    </p:spTree>
    <p:extLst>
      <p:ext uri="{BB962C8B-B14F-4D97-AF65-F5344CB8AC3E}">
        <p14:creationId xmlns:p14="http://schemas.microsoft.com/office/powerpoint/2010/main" val="3576342524"/>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146" y="25716"/>
            <a:ext cx="8534400" cy="1143000"/>
          </a:xfrm>
        </p:spPr>
        <p:txBody>
          <a:bodyPr/>
          <a:lstStyle/>
          <a:p>
            <a:r>
              <a:rPr lang="en-US" sz="2800" dirty="0" smtClean="0"/>
              <a:t>Summary Notes: Botanical Heights August 2019</a:t>
            </a:r>
            <a:endParaRPr lang="en-US" sz="2800" dirty="0"/>
          </a:p>
        </p:txBody>
      </p:sp>
      <p:sp>
        <p:nvSpPr>
          <p:cNvPr id="3" name="Content Placeholder 2"/>
          <p:cNvSpPr>
            <a:spLocks noGrp="1"/>
          </p:cNvSpPr>
          <p:nvPr>
            <p:ph idx="1"/>
          </p:nvPr>
        </p:nvSpPr>
        <p:spPr>
          <a:xfrm>
            <a:off x="762000" y="990600"/>
            <a:ext cx="7772400" cy="4478989"/>
          </a:xfrm>
        </p:spPr>
        <p:txBody>
          <a:bodyPr/>
          <a:lstStyle/>
          <a:p>
            <a:r>
              <a:rPr lang="en-US" sz="1600" u="sng" dirty="0" smtClean="0"/>
              <a:t>10 Total Crimes</a:t>
            </a:r>
          </a:p>
          <a:p>
            <a:pPr lvl="1">
              <a:buFont typeface="Arial" panose="020B0604020202020204" pitchFamily="34" charset="0"/>
              <a:buChar char="•"/>
            </a:pPr>
            <a:r>
              <a:rPr lang="en-US" sz="1600" b="1" dirty="0" smtClean="0"/>
              <a:t>78.00% </a:t>
            </a:r>
            <a:r>
              <a:rPr lang="en-US" sz="1600" b="1" dirty="0" smtClean="0">
                <a:solidFill>
                  <a:srgbClr val="00B050"/>
                </a:solidFill>
              </a:rPr>
              <a:t>decrease</a:t>
            </a:r>
            <a:r>
              <a:rPr lang="en-US" sz="1600" b="1" dirty="0" smtClean="0"/>
              <a:t> </a:t>
            </a:r>
            <a:r>
              <a:rPr lang="en-US" sz="1600" dirty="0" smtClean="0"/>
              <a:t>compared to August 2018 (18 crimes)</a:t>
            </a:r>
          </a:p>
          <a:p>
            <a:pPr lvl="2">
              <a:buFont typeface="Arial" panose="020B0604020202020204" pitchFamily="34" charset="0"/>
              <a:buChar char="•"/>
            </a:pPr>
            <a:r>
              <a:rPr lang="en-US" sz="1600" dirty="0" smtClean="0">
                <a:solidFill>
                  <a:srgbClr val="00B050"/>
                </a:solidFill>
              </a:rPr>
              <a:t>Decreased:</a:t>
            </a:r>
            <a:r>
              <a:rPr lang="en-US" sz="1600" dirty="0" smtClean="0"/>
              <a:t> burglary, larceny, robbery</a:t>
            </a:r>
          </a:p>
          <a:p>
            <a:pPr lvl="2">
              <a:buFont typeface="Arial" panose="020B0604020202020204" pitchFamily="34" charset="0"/>
              <a:buChar char="•"/>
            </a:pPr>
            <a:r>
              <a:rPr lang="en-US" sz="1600" dirty="0" smtClean="0">
                <a:solidFill>
                  <a:srgbClr val="FF0000"/>
                </a:solidFill>
              </a:rPr>
              <a:t>Increased: </a:t>
            </a:r>
            <a:r>
              <a:rPr lang="en-US" sz="1600" dirty="0" smtClean="0"/>
              <a:t>assault</a:t>
            </a:r>
          </a:p>
          <a:p>
            <a:pPr lvl="2">
              <a:buFont typeface="Arial" panose="020B0604020202020204" pitchFamily="34" charset="0"/>
              <a:buChar char="•"/>
            </a:pPr>
            <a:r>
              <a:rPr lang="en-US" sz="1600" dirty="0" smtClean="0">
                <a:solidFill>
                  <a:srgbClr val="00B0F0"/>
                </a:solidFill>
              </a:rPr>
              <a:t>No change: </a:t>
            </a:r>
            <a:endParaRPr lang="en-US" sz="1600" dirty="0" smtClean="0"/>
          </a:p>
          <a:p>
            <a:pPr lvl="1">
              <a:buFont typeface="Arial" panose="020B0604020202020204" pitchFamily="34" charset="0"/>
              <a:buChar char="•"/>
            </a:pPr>
            <a:r>
              <a:rPr lang="en-US" sz="1600" b="1" dirty="0"/>
              <a:t>1</a:t>
            </a:r>
            <a:r>
              <a:rPr lang="en-US" sz="1600" b="1" dirty="0" smtClean="0"/>
              <a:t> crime against persons</a:t>
            </a:r>
            <a:endParaRPr lang="en-US" sz="1600" dirty="0" smtClean="0"/>
          </a:p>
          <a:p>
            <a:pPr lvl="2">
              <a:buFont typeface="Arial" panose="020B0604020202020204" pitchFamily="34" charset="0"/>
              <a:buChar char="•"/>
            </a:pPr>
            <a:r>
              <a:rPr lang="en-US" sz="1600" b="1" dirty="0" smtClean="0"/>
              <a:t>100% </a:t>
            </a:r>
            <a:r>
              <a:rPr lang="en-US" sz="1600" b="1" dirty="0">
                <a:solidFill>
                  <a:srgbClr val="FF0000"/>
                </a:solidFill>
              </a:rPr>
              <a:t>increase</a:t>
            </a:r>
            <a:r>
              <a:rPr lang="en-US" sz="1600" b="1" dirty="0"/>
              <a:t> </a:t>
            </a:r>
            <a:r>
              <a:rPr lang="en-US" sz="1600" dirty="0" smtClean="0"/>
              <a:t>compared to August 2018 (0 crimes)</a:t>
            </a:r>
          </a:p>
          <a:p>
            <a:pPr lvl="1">
              <a:buFont typeface="Arial" panose="020B0604020202020204" pitchFamily="34" charset="0"/>
              <a:buChar char="•"/>
            </a:pPr>
            <a:r>
              <a:rPr lang="en-US" sz="1600" dirty="0" smtClean="0"/>
              <a:t>Crime occurred most frequently on Saturdays. </a:t>
            </a:r>
          </a:p>
          <a:p>
            <a:pPr>
              <a:buFont typeface="Arial" panose="020B0604020202020204" pitchFamily="34" charset="0"/>
              <a:buChar char="•"/>
            </a:pPr>
            <a:r>
              <a:rPr lang="en-US" sz="1600" u="sng" dirty="0" smtClean="0"/>
              <a:t>53 total crimes</a:t>
            </a:r>
            <a:r>
              <a:rPr lang="en-US" sz="1600" dirty="0" smtClean="0"/>
              <a:t> so far in 2019</a:t>
            </a:r>
          </a:p>
          <a:p>
            <a:pPr lvl="1">
              <a:buFont typeface="Arial" panose="020B0604020202020204" pitchFamily="34" charset="0"/>
              <a:buChar char="•"/>
            </a:pPr>
            <a:r>
              <a:rPr lang="en-US" sz="1600" b="1" dirty="0" smtClean="0">
                <a:solidFill>
                  <a:srgbClr val="000000"/>
                </a:solidFill>
                <a:ea typeface="+mn-ea"/>
                <a:cs typeface="+mn-cs"/>
              </a:rPr>
              <a:t>32% </a:t>
            </a:r>
            <a:r>
              <a:rPr lang="en-US" sz="1600" b="1" dirty="0" smtClean="0">
                <a:solidFill>
                  <a:srgbClr val="00B050"/>
                </a:solidFill>
                <a:ea typeface="+mn-ea"/>
                <a:cs typeface="+mn-cs"/>
              </a:rPr>
              <a:t>decrease</a:t>
            </a:r>
            <a:r>
              <a:rPr lang="en-US" sz="1600" b="1" dirty="0" smtClean="0">
                <a:solidFill>
                  <a:srgbClr val="000000"/>
                </a:solidFill>
                <a:ea typeface="+mn-ea"/>
                <a:cs typeface="+mn-cs"/>
              </a:rPr>
              <a:t> </a:t>
            </a:r>
            <a:r>
              <a:rPr lang="en-US" sz="1600" dirty="0" smtClean="0">
                <a:solidFill>
                  <a:srgbClr val="000000"/>
                </a:solidFill>
                <a:ea typeface="+mn-ea"/>
                <a:cs typeface="+mn-cs"/>
              </a:rPr>
              <a:t>compared to this point in 2018 (78 crimes)</a:t>
            </a:r>
            <a:endParaRPr lang="en-US" sz="1600" dirty="0" smtClean="0"/>
          </a:p>
          <a:p>
            <a:pPr lvl="2">
              <a:buFont typeface="Arial" panose="020B0604020202020204" pitchFamily="34" charset="0"/>
              <a:buChar char="•"/>
            </a:pPr>
            <a:r>
              <a:rPr lang="en-US" sz="1600" dirty="0" smtClean="0">
                <a:solidFill>
                  <a:srgbClr val="00B050"/>
                </a:solidFill>
              </a:rPr>
              <a:t>Decreased:</a:t>
            </a:r>
            <a:r>
              <a:rPr lang="en-US" sz="1600" dirty="0" smtClean="0"/>
              <a:t> burglary, larceny, motor vehicle theft</a:t>
            </a:r>
          </a:p>
          <a:p>
            <a:pPr lvl="2">
              <a:buFont typeface="Arial" panose="020B0604020202020204" pitchFamily="34" charset="0"/>
              <a:buChar char="•"/>
            </a:pPr>
            <a:r>
              <a:rPr lang="en-US" sz="1600" dirty="0" smtClean="0">
                <a:solidFill>
                  <a:srgbClr val="FF0000"/>
                </a:solidFill>
              </a:rPr>
              <a:t>Increased:</a:t>
            </a:r>
            <a:r>
              <a:rPr lang="en-US" sz="1600" dirty="0" smtClean="0"/>
              <a:t> robbery</a:t>
            </a:r>
          </a:p>
          <a:p>
            <a:pPr lvl="2">
              <a:buFont typeface="Arial" panose="020B0604020202020204" pitchFamily="34" charset="0"/>
              <a:buChar char="•"/>
            </a:pPr>
            <a:r>
              <a:rPr lang="en-US" sz="1600" dirty="0" smtClean="0">
                <a:solidFill>
                  <a:srgbClr val="00B0F0"/>
                </a:solidFill>
              </a:rPr>
              <a:t>No change: </a:t>
            </a:r>
            <a:r>
              <a:rPr lang="en-US" sz="1600" dirty="0" smtClean="0"/>
              <a:t>assault, homicide, rape</a:t>
            </a:r>
          </a:p>
          <a:p>
            <a:pPr lvl="1">
              <a:buFont typeface="Arial" panose="020B0604020202020204" pitchFamily="34" charset="0"/>
              <a:buChar char="•"/>
            </a:pPr>
            <a:r>
              <a:rPr lang="en-US" sz="1600" b="1" dirty="0" smtClean="0"/>
              <a:t>9 crimes against persons </a:t>
            </a:r>
            <a:r>
              <a:rPr lang="en-US" sz="1600" dirty="0" smtClean="0"/>
              <a:t>so far this year</a:t>
            </a:r>
          </a:p>
          <a:p>
            <a:pPr lvl="2">
              <a:buFont typeface="Arial" panose="020B0604020202020204" pitchFamily="34" charset="0"/>
              <a:buChar char="•"/>
            </a:pPr>
            <a:r>
              <a:rPr lang="en-US" sz="1600" b="1" dirty="0" smtClean="0"/>
              <a:t>28% </a:t>
            </a:r>
            <a:r>
              <a:rPr lang="en-US" sz="1600" b="1" dirty="0" smtClean="0">
                <a:solidFill>
                  <a:srgbClr val="FF0000"/>
                </a:solidFill>
              </a:rPr>
              <a:t>increase</a:t>
            </a:r>
            <a:r>
              <a:rPr lang="en-US" sz="1600" b="1" dirty="0" smtClean="0"/>
              <a:t> </a:t>
            </a:r>
            <a:r>
              <a:rPr lang="en-US" sz="1600" dirty="0" smtClean="0"/>
              <a:t>compared to this point in 2018 (7 crimes)</a:t>
            </a:r>
            <a:endParaRPr lang="en-US" sz="1600" dirty="0"/>
          </a:p>
          <a:p>
            <a:pPr lvl="1"/>
            <a:endParaRPr lang="en-US" sz="1600" dirty="0" smtClean="0">
              <a:solidFill>
                <a:srgbClr val="FF0000"/>
              </a:solidFill>
            </a:endParaRPr>
          </a:p>
          <a:p>
            <a:pPr lvl="1"/>
            <a:endParaRPr lang="en-US" sz="1600" dirty="0" smtClean="0">
              <a:solidFill>
                <a:srgbClr val="FF0000"/>
              </a:solidFill>
            </a:endParaRPr>
          </a:p>
          <a:p>
            <a:pPr marL="457200" lvl="1" indent="0">
              <a:buNone/>
            </a:pPr>
            <a:endParaRPr lang="en-US" sz="1600" dirty="0" smtClean="0"/>
          </a:p>
        </p:txBody>
      </p:sp>
    </p:spTree>
    <p:extLst>
      <p:ext uri="{BB962C8B-B14F-4D97-AF65-F5344CB8AC3E}">
        <p14:creationId xmlns:p14="http://schemas.microsoft.com/office/powerpoint/2010/main" val="332093518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72400" cy="914400"/>
          </a:xfrm>
        </p:spPr>
        <p:txBody>
          <a:bodyPr/>
          <a:lstStyle/>
          <a:p>
            <a:r>
              <a:rPr lang="en-US" sz="3200" dirty="0" smtClean="0">
                <a:solidFill>
                  <a:schemeClr val="accent4"/>
                </a:solidFill>
              </a:rPr>
              <a:t>Comparing 2018 and 2019: Botanical Heights</a:t>
            </a:r>
            <a:endParaRPr lang="en-US" sz="3200" dirty="0">
              <a:solidFill>
                <a:schemeClr val="accent4"/>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777817641"/>
              </p:ext>
            </p:extLst>
          </p:nvPr>
        </p:nvGraphicFramePr>
        <p:xfrm>
          <a:off x="838205" y="1905000"/>
          <a:ext cx="7772395" cy="3087900"/>
        </p:xfrm>
        <a:graphic>
          <a:graphicData uri="http://schemas.openxmlformats.org/drawingml/2006/table">
            <a:tbl>
              <a:tblPr>
                <a:tableStyleId>{7E9639D4-E3E2-4D34-9284-5A2195B3D0D7}</a:tableStyleId>
              </a:tblPr>
              <a:tblGrid>
                <a:gridCol w="895004">
                  <a:extLst>
                    <a:ext uri="{9D8B030D-6E8A-4147-A177-3AD203B41FA5}">
                      <a16:colId xmlns:a16="http://schemas.microsoft.com/office/drawing/2014/main" val="1922517811"/>
                    </a:ext>
                  </a:extLst>
                </a:gridCol>
                <a:gridCol w="430678">
                  <a:extLst>
                    <a:ext uri="{9D8B030D-6E8A-4147-A177-3AD203B41FA5}">
                      <a16:colId xmlns:a16="http://schemas.microsoft.com/office/drawing/2014/main" val="2196318315"/>
                    </a:ext>
                  </a:extLst>
                </a:gridCol>
                <a:gridCol w="430678">
                  <a:extLst>
                    <a:ext uri="{9D8B030D-6E8A-4147-A177-3AD203B41FA5}">
                      <a16:colId xmlns:a16="http://schemas.microsoft.com/office/drawing/2014/main" val="4293790424"/>
                    </a:ext>
                  </a:extLst>
                </a:gridCol>
                <a:gridCol w="430678">
                  <a:extLst>
                    <a:ext uri="{9D8B030D-6E8A-4147-A177-3AD203B41FA5}">
                      <a16:colId xmlns:a16="http://schemas.microsoft.com/office/drawing/2014/main" val="2387970396"/>
                    </a:ext>
                  </a:extLst>
                </a:gridCol>
                <a:gridCol w="430678">
                  <a:extLst>
                    <a:ext uri="{9D8B030D-6E8A-4147-A177-3AD203B41FA5}">
                      <a16:colId xmlns:a16="http://schemas.microsoft.com/office/drawing/2014/main" val="884241350"/>
                    </a:ext>
                  </a:extLst>
                </a:gridCol>
                <a:gridCol w="430678">
                  <a:extLst>
                    <a:ext uri="{9D8B030D-6E8A-4147-A177-3AD203B41FA5}">
                      <a16:colId xmlns:a16="http://schemas.microsoft.com/office/drawing/2014/main" val="933667159"/>
                    </a:ext>
                  </a:extLst>
                </a:gridCol>
                <a:gridCol w="430678">
                  <a:extLst>
                    <a:ext uri="{9D8B030D-6E8A-4147-A177-3AD203B41FA5}">
                      <a16:colId xmlns:a16="http://schemas.microsoft.com/office/drawing/2014/main" val="1920212077"/>
                    </a:ext>
                  </a:extLst>
                </a:gridCol>
                <a:gridCol w="430678">
                  <a:extLst>
                    <a:ext uri="{9D8B030D-6E8A-4147-A177-3AD203B41FA5}">
                      <a16:colId xmlns:a16="http://schemas.microsoft.com/office/drawing/2014/main" val="1974881485"/>
                    </a:ext>
                  </a:extLst>
                </a:gridCol>
                <a:gridCol w="430678">
                  <a:extLst>
                    <a:ext uri="{9D8B030D-6E8A-4147-A177-3AD203B41FA5}">
                      <a16:colId xmlns:a16="http://schemas.microsoft.com/office/drawing/2014/main" val="3464257558"/>
                    </a:ext>
                  </a:extLst>
                </a:gridCol>
                <a:gridCol w="511431">
                  <a:extLst>
                    <a:ext uri="{9D8B030D-6E8A-4147-A177-3AD203B41FA5}">
                      <a16:colId xmlns:a16="http://schemas.microsoft.com/office/drawing/2014/main" val="492881292"/>
                    </a:ext>
                  </a:extLst>
                </a:gridCol>
                <a:gridCol w="430678">
                  <a:extLst>
                    <a:ext uri="{9D8B030D-6E8A-4147-A177-3AD203B41FA5}">
                      <a16:colId xmlns:a16="http://schemas.microsoft.com/office/drawing/2014/main" val="1798051470"/>
                    </a:ext>
                  </a:extLst>
                </a:gridCol>
                <a:gridCol w="491242">
                  <a:extLst>
                    <a:ext uri="{9D8B030D-6E8A-4147-A177-3AD203B41FA5}">
                      <a16:colId xmlns:a16="http://schemas.microsoft.com/office/drawing/2014/main" val="3198003119"/>
                    </a:ext>
                  </a:extLst>
                </a:gridCol>
                <a:gridCol w="430678">
                  <a:extLst>
                    <a:ext uri="{9D8B030D-6E8A-4147-A177-3AD203B41FA5}">
                      <a16:colId xmlns:a16="http://schemas.microsoft.com/office/drawing/2014/main" val="3058362038"/>
                    </a:ext>
                  </a:extLst>
                </a:gridCol>
                <a:gridCol w="430678">
                  <a:extLst>
                    <a:ext uri="{9D8B030D-6E8A-4147-A177-3AD203B41FA5}">
                      <a16:colId xmlns:a16="http://schemas.microsoft.com/office/drawing/2014/main" val="4073101844"/>
                    </a:ext>
                  </a:extLst>
                </a:gridCol>
                <a:gridCol w="706582">
                  <a:extLst>
                    <a:ext uri="{9D8B030D-6E8A-4147-A177-3AD203B41FA5}">
                      <a16:colId xmlns:a16="http://schemas.microsoft.com/office/drawing/2014/main" val="1116913429"/>
                    </a:ext>
                  </a:extLst>
                </a:gridCol>
                <a:gridCol w="430678">
                  <a:extLst>
                    <a:ext uri="{9D8B030D-6E8A-4147-A177-3AD203B41FA5}">
                      <a16:colId xmlns:a16="http://schemas.microsoft.com/office/drawing/2014/main" val="108277400"/>
                    </a:ext>
                  </a:extLst>
                </a:gridCol>
              </a:tblGrid>
              <a:tr h="208429">
                <a:tc gridSpan="16">
                  <a:txBody>
                    <a:bodyPr/>
                    <a:lstStyle/>
                    <a:p>
                      <a:pPr algn="ctr" fontAlgn="b"/>
                      <a:r>
                        <a:rPr lang="en-US" sz="1300" u="none" strike="noStrike">
                          <a:effectLst/>
                        </a:rPr>
                        <a:t>2018</a:t>
                      </a:r>
                      <a:endParaRPr lang="en-US" sz="1300" b="0" i="0" u="none" strike="noStrike">
                        <a:solidFill>
                          <a:srgbClr val="000000"/>
                        </a:solidFill>
                        <a:effectLst/>
                        <a:latin typeface="Calibri" panose="020F0502020204030204" pitchFamily="34" charset="0"/>
                      </a:endParaRPr>
                    </a:p>
                  </a:txBody>
                  <a:tcPr marL="6724" marR="6724" marT="672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3401796"/>
                  </a:ext>
                </a:extLst>
              </a:tr>
              <a:tr h="134471">
                <a:tc>
                  <a:txBody>
                    <a:bodyPr/>
                    <a:lstStyle/>
                    <a:p>
                      <a:pPr algn="l" fontAlgn="b"/>
                      <a:r>
                        <a:rPr lang="en-US" sz="800" u="none" strike="noStrike">
                          <a:effectLst/>
                        </a:rPr>
                        <a:t>Part 1 Crimes</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January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February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March</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April</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May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June</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July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August</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September</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October</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November</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December</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97902807"/>
                  </a:ext>
                </a:extLst>
              </a:tr>
              <a:tr h="134471">
                <a:tc>
                  <a:txBody>
                    <a:bodyPr/>
                    <a:lstStyle/>
                    <a:p>
                      <a:pPr algn="l" fontAlgn="b"/>
                      <a:r>
                        <a:rPr lang="en-US" sz="800" u="none" strike="noStrike">
                          <a:effectLst/>
                        </a:rPr>
                        <a:t>Aggravated Assault</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609922213"/>
                  </a:ext>
                </a:extLst>
              </a:tr>
              <a:tr h="134471">
                <a:tc>
                  <a:txBody>
                    <a:bodyPr/>
                    <a:lstStyle/>
                    <a:p>
                      <a:pPr algn="l" fontAlgn="b"/>
                      <a:r>
                        <a:rPr lang="en-US" sz="800" u="none" strike="noStrike">
                          <a:effectLst/>
                        </a:rPr>
                        <a:t>Burgalry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1780377013"/>
                  </a:ext>
                </a:extLst>
              </a:tr>
              <a:tr h="134471">
                <a:tc>
                  <a:txBody>
                    <a:bodyPr/>
                    <a:lstStyle/>
                    <a:p>
                      <a:pPr algn="l" fontAlgn="b"/>
                      <a:r>
                        <a:rPr lang="en-US" sz="800" u="none" strike="noStrike">
                          <a:effectLst/>
                        </a:rPr>
                        <a:t>Larceny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177194596"/>
                  </a:ext>
                </a:extLst>
              </a:tr>
              <a:tr h="134471">
                <a:tc>
                  <a:txBody>
                    <a:bodyPr/>
                    <a:lstStyle/>
                    <a:p>
                      <a:pPr algn="l" fontAlgn="b"/>
                      <a:r>
                        <a:rPr lang="en-US" sz="800" u="none" strike="noStrike">
                          <a:effectLst/>
                        </a:rPr>
                        <a:t>Motor Vehicle Theft</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3655895527"/>
                  </a:ext>
                </a:extLst>
              </a:tr>
              <a:tr h="134471">
                <a:tc>
                  <a:txBody>
                    <a:bodyPr/>
                    <a:lstStyle/>
                    <a:p>
                      <a:pPr algn="l" fontAlgn="b"/>
                      <a:r>
                        <a:rPr lang="en-US" sz="800" u="none" strike="noStrike">
                          <a:effectLst/>
                        </a:rPr>
                        <a:t>Robbery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1540551262"/>
                  </a:ext>
                </a:extLst>
              </a:tr>
              <a:tr h="134471">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112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893113360"/>
                  </a:ext>
                </a:extLst>
              </a:tr>
              <a:tr h="134471">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26880983"/>
                  </a:ext>
                </a:extLst>
              </a:tr>
              <a:tr h="134471">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3804063644"/>
                  </a:ext>
                </a:extLst>
              </a:tr>
              <a:tr h="134471">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4128100938"/>
                  </a:ext>
                </a:extLst>
              </a:tr>
              <a:tr h="134471">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4239209079"/>
                  </a:ext>
                </a:extLst>
              </a:tr>
              <a:tr h="134471">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446212866"/>
                  </a:ext>
                </a:extLst>
              </a:tr>
              <a:tr h="208429">
                <a:tc gridSpan="16">
                  <a:txBody>
                    <a:bodyPr/>
                    <a:lstStyle/>
                    <a:p>
                      <a:pPr algn="ctr" fontAlgn="b"/>
                      <a:r>
                        <a:rPr lang="en-US" sz="1300" u="none" strike="noStrike">
                          <a:effectLst/>
                        </a:rPr>
                        <a:t>2019</a:t>
                      </a:r>
                      <a:endParaRPr lang="en-US" sz="1300" b="0" i="0" u="none" strike="noStrike">
                        <a:solidFill>
                          <a:srgbClr val="000000"/>
                        </a:solidFill>
                        <a:effectLst/>
                        <a:latin typeface="Calibri" panose="020F0502020204030204" pitchFamily="34" charset="0"/>
                      </a:endParaRPr>
                    </a:p>
                  </a:txBody>
                  <a:tcPr marL="6724" marR="6724" marT="672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23269331"/>
                  </a:ext>
                </a:extLst>
              </a:tr>
              <a:tr h="243392">
                <a:tc>
                  <a:txBody>
                    <a:bodyPr/>
                    <a:lstStyle/>
                    <a:p>
                      <a:pPr algn="l" fontAlgn="b"/>
                      <a:r>
                        <a:rPr lang="en-US" sz="800" u="none" strike="noStrike">
                          <a:effectLst/>
                        </a:rPr>
                        <a:t>Part 1 Crimes</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January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February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March</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April</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May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June</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July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August</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M/M Change</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r>
                        <a:rPr lang="en-US" sz="800" u="none" strike="noStrike">
                          <a:effectLst/>
                        </a:rPr>
                        <a:t>YTD Change</a:t>
                      </a:r>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967310223"/>
                  </a:ext>
                </a:extLst>
              </a:tr>
              <a:tr h="134471">
                <a:tc>
                  <a:txBody>
                    <a:bodyPr/>
                    <a:lstStyle/>
                    <a:p>
                      <a:pPr algn="l" fontAlgn="b"/>
                      <a:r>
                        <a:rPr lang="en-US" sz="800" u="none" strike="noStrike">
                          <a:effectLst/>
                        </a:rPr>
                        <a:t>Aggravated Assault</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3854773516"/>
                  </a:ext>
                </a:extLst>
              </a:tr>
              <a:tr h="134471">
                <a:tc>
                  <a:txBody>
                    <a:bodyPr/>
                    <a:lstStyle/>
                    <a:p>
                      <a:pPr algn="l" fontAlgn="b"/>
                      <a:r>
                        <a:rPr lang="en-US" sz="800" u="none" strike="noStrike">
                          <a:effectLst/>
                        </a:rPr>
                        <a:t>Burgalry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-65%</a:t>
                      </a:r>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724689448"/>
                  </a:ext>
                </a:extLst>
              </a:tr>
              <a:tr h="134471">
                <a:tc>
                  <a:txBody>
                    <a:bodyPr/>
                    <a:lstStyle/>
                    <a:p>
                      <a:pPr algn="l" fontAlgn="b"/>
                      <a:r>
                        <a:rPr lang="en-US" sz="800" u="none" strike="noStrike">
                          <a:effectLst/>
                        </a:rPr>
                        <a:t>Larceny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-33%</a:t>
                      </a:r>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921914102"/>
                  </a:ext>
                </a:extLst>
              </a:tr>
              <a:tr h="134471">
                <a:tc>
                  <a:txBody>
                    <a:bodyPr/>
                    <a:lstStyle/>
                    <a:p>
                      <a:pPr algn="l" fontAlgn="b"/>
                      <a:r>
                        <a:rPr lang="en-US" sz="800" u="none" strike="noStrike">
                          <a:effectLst/>
                        </a:rPr>
                        <a:t>Motor Vehicle Theft</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557875660"/>
                  </a:ext>
                </a:extLst>
              </a:tr>
              <a:tr h="134471">
                <a:tc>
                  <a:txBody>
                    <a:bodyPr/>
                    <a:lstStyle/>
                    <a:p>
                      <a:pPr algn="l" fontAlgn="b"/>
                      <a:r>
                        <a:rPr lang="en-US" sz="800" u="none" strike="noStrike">
                          <a:effectLst/>
                        </a:rPr>
                        <a:t>Robbery</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2459782374"/>
                  </a:ext>
                </a:extLst>
              </a:tr>
              <a:tr h="134471">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53</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a:effectLst/>
                        </a:rPr>
                        <a:t>-78%</a:t>
                      </a:r>
                      <a:endParaRPr lang="en-US" sz="800" b="0" i="0" u="none" strike="noStrike">
                        <a:solidFill>
                          <a:srgbClr val="000000"/>
                        </a:solidFill>
                        <a:effectLst/>
                        <a:latin typeface="Calibri" panose="020F0502020204030204" pitchFamily="34" charset="0"/>
                      </a:endParaRPr>
                    </a:p>
                  </a:txBody>
                  <a:tcPr marL="6724" marR="6724" marT="6724" marB="0" anchor="b"/>
                </a:tc>
                <a:tc>
                  <a:txBody>
                    <a:bodyPr/>
                    <a:lstStyle/>
                    <a:p>
                      <a:pPr algn="r" fontAlgn="b"/>
                      <a:r>
                        <a:rPr lang="en-US" sz="800" u="none" strike="noStrike" dirty="0">
                          <a:effectLst/>
                        </a:rPr>
                        <a:t>-32%</a:t>
                      </a:r>
                      <a:endParaRPr lang="en-US" sz="800" b="0" i="0" u="none" strike="noStrike" dirty="0">
                        <a:solidFill>
                          <a:srgbClr val="000000"/>
                        </a:solidFill>
                        <a:effectLst/>
                        <a:latin typeface="Calibri" panose="020F0502020204030204" pitchFamily="34" charset="0"/>
                      </a:endParaRPr>
                    </a:p>
                  </a:txBody>
                  <a:tcPr marL="6724" marR="6724" marT="6724" marB="0" anchor="b"/>
                </a:tc>
                <a:extLst>
                  <a:ext uri="{0D108BD9-81ED-4DB2-BD59-A6C34878D82A}">
                    <a16:rowId xmlns:a16="http://schemas.microsoft.com/office/drawing/2014/main" val="3578441122"/>
                  </a:ext>
                </a:extLst>
              </a:tr>
            </a:tbl>
          </a:graphicData>
        </a:graphic>
      </p:graphicFrame>
    </p:spTree>
    <p:extLst>
      <p:ext uri="{BB962C8B-B14F-4D97-AF65-F5344CB8AC3E}">
        <p14:creationId xmlns:p14="http://schemas.microsoft.com/office/powerpoint/2010/main" val="89474656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
            <a:ext cx="8610600" cy="685800"/>
          </a:xfrm>
        </p:spPr>
        <p:txBody>
          <a:bodyPr/>
          <a:lstStyle/>
          <a:p>
            <a:r>
              <a:rPr lang="en-US" sz="4000" dirty="0" smtClean="0">
                <a:solidFill>
                  <a:schemeClr val="tx1"/>
                </a:solidFill>
              </a:rPr>
              <a:t>Botanical Heights: August 2019</a:t>
            </a:r>
            <a:endParaRPr lang="en-US" sz="3200" dirty="0">
              <a:solidFill>
                <a:schemeClr val="tx1"/>
              </a:solidFill>
            </a:endParaRPr>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1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856" y="1644331"/>
            <a:ext cx="2945443" cy="22307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4651291"/>
            <a:ext cx="2614761" cy="95874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8603" y="4475159"/>
            <a:ext cx="2540000" cy="113631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1350" y="1644331"/>
            <a:ext cx="2578516" cy="1562737"/>
          </a:xfrm>
          <a:prstGeom prst="rect">
            <a:avLst/>
          </a:prstGeom>
        </p:spPr>
      </p:pic>
    </p:spTree>
    <p:extLst>
      <p:ext uri="{BB962C8B-B14F-4D97-AF65-F5344CB8AC3E}">
        <p14:creationId xmlns:p14="http://schemas.microsoft.com/office/powerpoint/2010/main" val="3028837706"/>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B0F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43252</TotalTime>
  <Words>2161</Words>
  <Application>Microsoft Office PowerPoint</Application>
  <PresentationFormat>On-screen Show (4:3)</PresentationFormat>
  <Paragraphs>1165</Paragraphs>
  <Slides>42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Default Design</vt:lpstr>
      <vt:lpstr>Safety and security report: August 2019 </vt:lpstr>
      <vt:lpstr>Summary Notes: FPSE August 2019</vt:lpstr>
      <vt:lpstr>PowerPoint Presentation</vt:lpstr>
      <vt:lpstr>Forest Park Southeast: August 2019</vt:lpstr>
      <vt:lpstr> </vt:lpstr>
      <vt:lpstr>Appendix 1 Links</vt:lpstr>
      <vt:lpstr>Summary Notes: Botanical Heights August 2019</vt:lpstr>
      <vt:lpstr>Comparing 2018 and 2019: Botanical Heights</vt:lpstr>
      <vt:lpstr>Botanical Heights: August 2019</vt:lpstr>
      <vt:lpstr>PowerPoint Presentation</vt:lpstr>
      <vt:lpstr>PowerPoint Presentation</vt:lpstr>
      <vt:lpstr>PowerPoint Presentation</vt:lpstr>
      <vt:lpstr>District 2 Density Map Explanation</vt:lpstr>
      <vt:lpstr>Summary Notes: CWE August 2019</vt:lpstr>
      <vt:lpstr>PowerPoint Presentation</vt:lpstr>
      <vt:lpstr>PowerPoint Presentation</vt:lpstr>
      <vt:lpstr>PowerPoint Presentation</vt:lpstr>
      <vt:lpstr>Appendix 2 Links</vt:lpstr>
      <vt:lpstr>PowerPoint Presentation</vt:lpstr>
      <vt:lpstr>PowerPoint Presentation</vt:lpstr>
      <vt:lpstr>PowerPoint Presentation</vt:lpstr>
      <vt:lpstr>PowerPoint Presentation</vt:lpstr>
      <vt:lpstr>PowerPoint Presentation</vt:lpstr>
      <vt:lpstr>PowerPoint Presentation</vt:lpstr>
      <vt:lpstr>District 5 Density Map Explanation</vt:lpstr>
      <vt:lpstr>Appendix 1</vt:lpstr>
      <vt:lpstr>PowerPoint Presentation</vt:lpstr>
      <vt:lpstr>PowerPoint Presentation</vt:lpstr>
      <vt:lpstr>PowerPoint Presentation</vt:lpstr>
      <vt:lpstr>PowerPoint Presentation</vt:lpstr>
      <vt:lpstr>FPSE: August 2019 Larceny Breakdown</vt:lpstr>
      <vt:lpstr>PowerPoint Presentation</vt:lpstr>
      <vt:lpstr>PowerPoint Presentation</vt:lpstr>
      <vt:lpstr>PowerPoint Presentation</vt:lpstr>
      <vt:lpstr>Appendix 2</vt:lpstr>
      <vt:lpstr>PowerPoint Presentation</vt:lpstr>
      <vt:lpstr>PowerPoint Presentation</vt:lpstr>
      <vt:lpstr>PowerPoint Presentation</vt:lpstr>
      <vt:lpstr>CWE: August 2019 Larceny Breakdown</vt:lpstr>
      <vt:lpstr>PowerPoint Presentation</vt:lpstr>
      <vt:lpstr>PowerPoint Presentation</vt:lpstr>
      <vt:lpstr>PowerPoint Presentation</vt:lpstr>
    </vt:vector>
  </TitlesOfParts>
  <Company>BJC Health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Oberman, Madeline</dc:creator>
  <cp:lastModifiedBy>Stevens, Jes</cp:lastModifiedBy>
  <cp:revision>2473</cp:revision>
  <cp:lastPrinted>2004-03-02T22:29:15Z</cp:lastPrinted>
  <dcterms:created xsi:type="dcterms:W3CDTF">2001-12-12T19:58:28Z</dcterms:created>
  <dcterms:modified xsi:type="dcterms:W3CDTF">2019-09-20T23:27:16Z</dcterms:modified>
</cp:coreProperties>
</file>